
<file path=[Content_Types].xml><?xml version="1.0" encoding="utf-8"?>
<Types xmlns="http://schemas.openxmlformats.org/package/2006/content-types"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layout23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258" r:id="rId3"/>
    <p:sldId id="265" r:id="rId4"/>
    <p:sldId id="259" r:id="rId5"/>
    <p:sldId id="260" r:id="rId6"/>
    <p:sldId id="261" r:id="rId7"/>
    <p:sldId id="266" r:id="rId8"/>
    <p:sldId id="262" r:id="rId9"/>
    <p:sldId id="263" r:id="rId10"/>
    <p:sldId id="267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36D7"/>
    <a:srgbClr val="00009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Human Insulin</a:t>
          </a:r>
          <a:endParaRPr lang="en-US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02EA11-DAEA-4B30-B4DA-572FC0418D8F}" type="presOf" srcId="{17476AC5-FF98-42EA-B05B-B1CBAF82D574}" destId="{64D3AEEB-A92C-4B01-8E6D-FC35BAD92BC0}" srcOrd="0" destOrd="0" presId="urn:microsoft.com/office/officeart/2005/8/layout/vList2"/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1FA061B7-246B-4FFC-B45D-ACE9D0DF5454}" type="presOf" srcId="{6184B470-F41D-4B28-97D8-0030EA39B7D7}" destId="{5B103D9D-3E43-4D84-B475-FDD7271D93DF}" srcOrd="0" destOrd="0" presId="urn:microsoft.com/office/officeart/2005/8/layout/vList2"/>
    <dgm:cxn modelId="{70754C3F-07C3-4480-97BE-77A1D8995D51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Stem cell therapy</a:t>
          </a:r>
          <a:endParaRPr lang="en-US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73E0C011-B336-4BD3-BD28-C1C3A17B4AB3}" type="presOf" srcId="{6184B470-F41D-4B28-97D8-0030EA39B7D7}" destId="{5B103D9D-3E43-4D84-B475-FDD7271D93DF}" srcOrd="0" destOrd="0" presId="urn:microsoft.com/office/officeart/2005/8/layout/vList2"/>
    <dgm:cxn modelId="{C5607033-A0C0-4854-B5E8-338CE3572FF1}" type="presOf" srcId="{17476AC5-FF98-42EA-B05B-B1CBAF82D574}" destId="{64D3AEEB-A92C-4B01-8E6D-FC35BAD92BC0}" srcOrd="0" destOrd="0" presId="urn:microsoft.com/office/officeart/2005/8/layout/vList2"/>
    <dgm:cxn modelId="{6FB8E02C-A780-42E9-8D26-955D1CD3FC1E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1098B5F-8EFE-470E-9ED0-AC84EC5972FF}" type="doc">
      <dgm:prSet loTypeId="urn:microsoft.com/office/officeart/2005/8/layout/vList2" loCatId="list" qsTypeId="urn:microsoft.com/office/officeart/2005/8/quickstyle/simple3" qsCatId="simple" csTypeId="urn:microsoft.com/office/officeart/2005/8/colors/accent4_4" csCatId="accent4"/>
      <dgm:spPr/>
      <dgm:t>
        <a:bodyPr/>
        <a:lstStyle/>
        <a:p>
          <a:endParaRPr lang="en-US"/>
        </a:p>
      </dgm:t>
    </dgm:pt>
    <dgm:pt modelId="{901A1025-0172-4506-B681-C01E0D525D56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Totipotency</a:t>
          </a:r>
          <a:r>
            <a:rPr lang="en-US" b="1" dirty="0" smtClean="0">
              <a:solidFill>
                <a:schemeClr val="accent1">
                  <a:lumMod val="75000"/>
                </a:schemeClr>
              </a:solidFill>
            </a:rPr>
            <a:t> (</a:t>
          </a:r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Toti</a:t>
          </a:r>
          <a:r>
            <a:rPr lang="en-US" b="1" dirty="0" smtClean="0">
              <a:solidFill>
                <a:schemeClr val="accent1">
                  <a:lumMod val="75000"/>
                </a:schemeClr>
              </a:solidFill>
            </a:rPr>
            <a:t>-total) </a:t>
          </a:r>
          <a:r>
            <a:rPr lang="en-US" b="0" dirty="0" smtClean="0">
              <a:solidFill>
                <a:schemeClr val="accent1">
                  <a:lumMod val="75000"/>
                </a:schemeClr>
              </a:solidFill>
            </a:rPr>
            <a:t>is the ability of a single cell to divide and produce all of the differentiated cells in an organism. </a:t>
          </a:r>
          <a:endParaRPr lang="en-US" b="0" dirty="0">
            <a:solidFill>
              <a:schemeClr val="accent1">
                <a:lumMod val="75000"/>
              </a:schemeClr>
            </a:solidFill>
          </a:endParaRPr>
        </a:p>
      </dgm:t>
    </dgm:pt>
    <dgm:pt modelId="{5E71E7BA-0585-46D9-91EF-A692913DACBF}" type="parTrans" cxnId="{78660B58-8CCC-4DEC-AC97-27BB0BE73BE9}">
      <dgm:prSet/>
      <dgm:spPr/>
      <dgm:t>
        <a:bodyPr/>
        <a:lstStyle/>
        <a:p>
          <a:endParaRPr lang="en-US">
            <a:solidFill>
              <a:schemeClr val="accent1">
                <a:lumMod val="75000"/>
              </a:schemeClr>
            </a:solidFill>
          </a:endParaRPr>
        </a:p>
      </dgm:t>
    </dgm:pt>
    <dgm:pt modelId="{E609981A-C706-4B30-9ADD-392F0B03D861}" type="sibTrans" cxnId="{78660B58-8CCC-4DEC-AC97-27BB0BE73BE9}">
      <dgm:prSet/>
      <dgm:spPr/>
      <dgm:t>
        <a:bodyPr/>
        <a:lstStyle/>
        <a:p>
          <a:endParaRPr lang="en-US">
            <a:solidFill>
              <a:schemeClr val="accent1">
                <a:lumMod val="75000"/>
              </a:schemeClr>
            </a:solidFill>
          </a:endParaRPr>
        </a:p>
      </dgm:t>
    </dgm:pt>
    <dgm:pt modelId="{683F1600-AC95-4712-8DB6-59F09C2475B1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Pluripotency</a:t>
          </a:r>
          <a:r>
            <a:rPr lang="en-US" b="1" dirty="0" smtClean="0">
              <a:solidFill>
                <a:schemeClr val="accent1">
                  <a:lumMod val="75000"/>
                </a:schemeClr>
              </a:solidFill>
            </a:rPr>
            <a:t> (</a:t>
          </a:r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Pluri</a:t>
          </a:r>
          <a:r>
            <a:rPr lang="en-US" b="1" dirty="0" smtClean="0">
              <a:solidFill>
                <a:schemeClr val="accent1">
                  <a:lumMod val="75000"/>
                </a:schemeClr>
              </a:solidFill>
            </a:rPr>
            <a:t>-several</a:t>
          </a:r>
          <a:r>
            <a:rPr lang="en-US" b="0" dirty="0" smtClean="0">
              <a:solidFill>
                <a:schemeClr val="accent1">
                  <a:lumMod val="75000"/>
                </a:schemeClr>
              </a:solidFill>
            </a:rPr>
            <a:t>) refers to a stem cell that has the potential to differentiate into any of the three germ layers-ectoderm, endoderm and mesoderm. </a:t>
          </a:r>
          <a:endParaRPr lang="en-US" b="0" dirty="0">
            <a:solidFill>
              <a:schemeClr val="accent1">
                <a:lumMod val="75000"/>
              </a:schemeClr>
            </a:solidFill>
          </a:endParaRPr>
        </a:p>
      </dgm:t>
    </dgm:pt>
    <dgm:pt modelId="{7917B093-AE1A-4BAA-835E-09D0BB000E08}" type="parTrans" cxnId="{E4935C3D-4B64-4F56-9800-500349AAA15A}">
      <dgm:prSet/>
      <dgm:spPr/>
      <dgm:t>
        <a:bodyPr/>
        <a:lstStyle/>
        <a:p>
          <a:endParaRPr lang="en-US">
            <a:solidFill>
              <a:schemeClr val="accent1">
                <a:lumMod val="75000"/>
              </a:schemeClr>
            </a:solidFill>
          </a:endParaRPr>
        </a:p>
      </dgm:t>
    </dgm:pt>
    <dgm:pt modelId="{E33A0802-FC04-48CE-94C2-8D56E277731D}" type="sibTrans" cxnId="{E4935C3D-4B64-4F56-9800-500349AAA15A}">
      <dgm:prSet/>
      <dgm:spPr/>
      <dgm:t>
        <a:bodyPr/>
        <a:lstStyle/>
        <a:p>
          <a:endParaRPr lang="en-US">
            <a:solidFill>
              <a:schemeClr val="accent1">
                <a:lumMod val="75000"/>
              </a:schemeClr>
            </a:solidFill>
          </a:endParaRPr>
        </a:p>
      </dgm:t>
    </dgm:pt>
    <dgm:pt modelId="{B5FB7362-6EAB-4391-98FB-0DAB14BBC28F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Multipotency</a:t>
          </a:r>
          <a:r>
            <a:rPr lang="en-US" b="1" dirty="0" smtClean="0">
              <a:solidFill>
                <a:schemeClr val="accent1">
                  <a:lumMod val="75000"/>
                </a:schemeClr>
              </a:solidFill>
            </a:rPr>
            <a:t> (multi-Many) </a:t>
          </a:r>
          <a:r>
            <a:rPr lang="en-US" b="0" dirty="0" smtClean="0">
              <a:solidFill>
                <a:schemeClr val="accent1">
                  <a:lumMod val="75000"/>
                </a:schemeClr>
              </a:solidFill>
            </a:rPr>
            <a:t>refers to the stem cells that can differentiate into various types of cells that are related. For example blood stem cells can differentiate into lymphocytes, </a:t>
          </a:r>
          <a:r>
            <a:rPr lang="en-US" b="0" dirty="0" err="1" smtClean="0">
              <a:solidFill>
                <a:schemeClr val="accent1">
                  <a:lumMod val="75000"/>
                </a:schemeClr>
              </a:solidFill>
            </a:rPr>
            <a:t>monocytes</a:t>
          </a:r>
          <a:r>
            <a:rPr lang="en-US" b="0" dirty="0" smtClean="0">
              <a:solidFill>
                <a:schemeClr val="accent1">
                  <a:lumMod val="75000"/>
                </a:schemeClr>
              </a:solidFill>
            </a:rPr>
            <a:t> , </a:t>
          </a:r>
          <a:r>
            <a:rPr lang="en-US" b="0" dirty="0" err="1" smtClean="0">
              <a:solidFill>
                <a:schemeClr val="accent1">
                  <a:lumMod val="75000"/>
                </a:schemeClr>
              </a:solidFill>
            </a:rPr>
            <a:t>neutrophils</a:t>
          </a:r>
          <a:r>
            <a:rPr lang="en-US" b="0" dirty="0" smtClean="0">
              <a:solidFill>
                <a:schemeClr val="accent1">
                  <a:lumMod val="75000"/>
                </a:schemeClr>
              </a:solidFill>
            </a:rPr>
            <a:t> etc., </a:t>
          </a:r>
          <a:endParaRPr lang="en-US" b="0" dirty="0">
            <a:solidFill>
              <a:schemeClr val="accent1">
                <a:lumMod val="75000"/>
              </a:schemeClr>
            </a:solidFill>
          </a:endParaRPr>
        </a:p>
      </dgm:t>
    </dgm:pt>
    <dgm:pt modelId="{8C5F2395-C844-48F4-98BA-5AC5B2583ADC}" type="parTrans" cxnId="{4F12B711-0C57-4E4A-9A5B-F6B2D3A9BE87}">
      <dgm:prSet/>
      <dgm:spPr/>
      <dgm:t>
        <a:bodyPr/>
        <a:lstStyle/>
        <a:p>
          <a:endParaRPr lang="en-US">
            <a:solidFill>
              <a:schemeClr val="accent1">
                <a:lumMod val="75000"/>
              </a:schemeClr>
            </a:solidFill>
          </a:endParaRPr>
        </a:p>
      </dgm:t>
    </dgm:pt>
    <dgm:pt modelId="{A4671CE9-3282-43B7-A699-643036A27D03}" type="sibTrans" cxnId="{4F12B711-0C57-4E4A-9A5B-F6B2D3A9BE87}">
      <dgm:prSet/>
      <dgm:spPr/>
      <dgm:t>
        <a:bodyPr/>
        <a:lstStyle/>
        <a:p>
          <a:endParaRPr lang="en-US">
            <a:solidFill>
              <a:schemeClr val="accent1">
                <a:lumMod val="75000"/>
              </a:schemeClr>
            </a:solidFill>
          </a:endParaRPr>
        </a:p>
      </dgm:t>
    </dgm:pt>
    <dgm:pt modelId="{7C2B1005-751C-4B23-A2B5-4FDAF36EE8F4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Oligopotency</a:t>
          </a:r>
          <a:r>
            <a:rPr lang="en-US" b="1" dirty="0" smtClean="0">
              <a:solidFill>
                <a:schemeClr val="accent1">
                  <a:lumMod val="75000"/>
                </a:schemeClr>
              </a:solidFill>
            </a:rPr>
            <a:t> (</a:t>
          </a:r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Oligo</a:t>
          </a:r>
          <a:r>
            <a:rPr lang="en-US" b="1" dirty="0" smtClean="0">
              <a:solidFill>
                <a:schemeClr val="accent1">
                  <a:lumMod val="75000"/>
                </a:schemeClr>
              </a:solidFill>
            </a:rPr>
            <a:t>-Few) </a:t>
          </a:r>
          <a:r>
            <a:rPr lang="en-US" b="0" dirty="0" smtClean="0">
              <a:solidFill>
                <a:schemeClr val="accent1">
                  <a:lumMod val="75000"/>
                </a:schemeClr>
              </a:solidFill>
            </a:rPr>
            <a:t>refers to stem cells that can differentiate into few cell types. For example lymphoid or myeloid stem cells can differentiate into B and T cells but not RBC. </a:t>
          </a:r>
          <a:endParaRPr lang="en-US" b="0" dirty="0">
            <a:solidFill>
              <a:schemeClr val="accent1">
                <a:lumMod val="75000"/>
              </a:schemeClr>
            </a:solidFill>
          </a:endParaRPr>
        </a:p>
      </dgm:t>
    </dgm:pt>
    <dgm:pt modelId="{33103F9E-6BF5-40CD-B0D6-F6D590811EC2}" type="parTrans" cxnId="{C7DA122C-B079-45B9-91AC-12EB3DB19906}">
      <dgm:prSet/>
      <dgm:spPr/>
      <dgm:t>
        <a:bodyPr/>
        <a:lstStyle/>
        <a:p>
          <a:endParaRPr lang="en-US">
            <a:solidFill>
              <a:schemeClr val="accent1">
                <a:lumMod val="75000"/>
              </a:schemeClr>
            </a:solidFill>
          </a:endParaRPr>
        </a:p>
      </dgm:t>
    </dgm:pt>
    <dgm:pt modelId="{9624DF80-8D4E-4E16-A70F-BF1F3D8A89C4}" type="sibTrans" cxnId="{C7DA122C-B079-45B9-91AC-12EB3DB19906}">
      <dgm:prSet/>
      <dgm:spPr/>
      <dgm:t>
        <a:bodyPr/>
        <a:lstStyle/>
        <a:p>
          <a:endParaRPr lang="en-US">
            <a:solidFill>
              <a:schemeClr val="accent1">
                <a:lumMod val="75000"/>
              </a:schemeClr>
            </a:solidFill>
          </a:endParaRPr>
        </a:p>
      </dgm:t>
    </dgm:pt>
    <dgm:pt modelId="{16092486-0473-4D55-B6B9-8E1E36788F10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Unipotency</a:t>
          </a:r>
          <a:r>
            <a:rPr lang="en-US" b="1" dirty="0" smtClean="0">
              <a:solidFill>
                <a:schemeClr val="accent1">
                  <a:lumMod val="75000"/>
                </a:schemeClr>
              </a:solidFill>
            </a:rPr>
            <a:t> ( </a:t>
          </a:r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Uni</a:t>
          </a:r>
          <a:r>
            <a:rPr lang="en-US" b="1" dirty="0" smtClean="0">
              <a:solidFill>
                <a:schemeClr val="accent1">
                  <a:lumMod val="75000"/>
                </a:schemeClr>
              </a:solidFill>
            </a:rPr>
            <a:t>- Single</a:t>
          </a:r>
          <a:r>
            <a:rPr lang="en-US" b="0" dirty="0" smtClean="0">
              <a:solidFill>
                <a:schemeClr val="accent1">
                  <a:lumMod val="75000"/>
                </a:schemeClr>
              </a:solidFill>
            </a:rPr>
            <a:t>) refers to the ability of the stem cells to differentiate into only one cell type.</a:t>
          </a:r>
          <a:endParaRPr lang="en-US" b="0" dirty="0">
            <a:solidFill>
              <a:schemeClr val="accent1">
                <a:lumMod val="75000"/>
              </a:schemeClr>
            </a:solidFill>
          </a:endParaRPr>
        </a:p>
      </dgm:t>
    </dgm:pt>
    <dgm:pt modelId="{AC1E0EA9-3C17-4675-8533-31A08AE08DA0}" type="parTrans" cxnId="{B65E9DC5-241D-4111-9BB1-0D327909040F}">
      <dgm:prSet/>
      <dgm:spPr/>
      <dgm:t>
        <a:bodyPr/>
        <a:lstStyle/>
        <a:p>
          <a:endParaRPr lang="en-US">
            <a:solidFill>
              <a:schemeClr val="accent1">
                <a:lumMod val="75000"/>
              </a:schemeClr>
            </a:solidFill>
          </a:endParaRPr>
        </a:p>
      </dgm:t>
    </dgm:pt>
    <dgm:pt modelId="{029CDB22-CAB1-4904-B095-F9F932FFFBD9}" type="sibTrans" cxnId="{B65E9DC5-241D-4111-9BB1-0D327909040F}">
      <dgm:prSet/>
      <dgm:spPr/>
      <dgm:t>
        <a:bodyPr/>
        <a:lstStyle/>
        <a:p>
          <a:endParaRPr lang="en-US">
            <a:solidFill>
              <a:schemeClr val="accent1">
                <a:lumMod val="75000"/>
              </a:schemeClr>
            </a:solidFill>
          </a:endParaRPr>
        </a:p>
      </dgm:t>
    </dgm:pt>
    <dgm:pt modelId="{DB8892EA-D48E-45CA-BA5B-15B502BFA49D}" type="pres">
      <dgm:prSet presAssocID="{91098B5F-8EFE-470E-9ED0-AC84EC5972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F834B4-6176-48EF-A00A-51C6D9D476FD}" type="pres">
      <dgm:prSet presAssocID="{901A1025-0172-4506-B681-C01E0D525D5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EDFA79-CD89-40E0-B30C-C67EDE1EB002}" type="pres">
      <dgm:prSet presAssocID="{E609981A-C706-4B30-9ADD-392F0B03D861}" presName="spacer" presStyleCnt="0"/>
      <dgm:spPr/>
    </dgm:pt>
    <dgm:pt modelId="{A244BE5D-5B99-4296-9980-CF5413258A10}" type="pres">
      <dgm:prSet presAssocID="{683F1600-AC95-4712-8DB6-59F09C2475B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63336E-3CC0-47EB-B10A-AA1D3B89C9A5}" type="pres">
      <dgm:prSet presAssocID="{E33A0802-FC04-48CE-94C2-8D56E277731D}" presName="spacer" presStyleCnt="0"/>
      <dgm:spPr/>
    </dgm:pt>
    <dgm:pt modelId="{F8977C4A-6DF2-4ECB-AEE4-B16489029561}" type="pres">
      <dgm:prSet presAssocID="{B5FB7362-6EAB-4391-98FB-0DAB14BBC28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B0E351-C5B4-415A-B64F-290726D6B012}" type="pres">
      <dgm:prSet presAssocID="{A4671CE9-3282-43B7-A699-643036A27D03}" presName="spacer" presStyleCnt="0"/>
      <dgm:spPr/>
    </dgm:pt>
    <dgm:pt modelId="{60B205D9-03D0-40CC-9731-B208FB86D51D}" type="pres">
      <dgm:prSet presAssocID="{7C2B1005-751C-4B23-A2B5-4FDAF36EE8F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6F96A5-D86D-41CE-AB64-BF9D4F28B1D1}" type="pres">
      <dgm:prSet presAssocID="{9624DF80-8D4E-4E16-A70F-BF1F3D8A89C4}" presName="spacer" presStyleCnt="0"/>
      <dgm:spPr/>
    </dgm:pt>
    <dgm:pt modelId="{36D95E44-F4F9-47C7-8599-AD42839030E1}" type="pres">
      <dgm:prSet presAssocID="{16092486-0473-4D55-B6B9-8E1E36788F1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660B58-8CCC-4DEC-AC97-27BB0BE73BE9}" srcId="{91098B5F-8EFE-470E-9ED0-AC84EC5972FF}" destId="{901A1025-0172-4506-B681-C01E0D525D56}" srcOrd="0" destOrd="0" parTransId="{5E71E7BA-0585-46D9-91EF-A692913DACBF}" sibTransId="{E609981A-C706-4B30-9ADD-392F0B03D861}"/>
    <dgm:cxn modelId="{34254F05-E0BF-43BE-8098-4AF4990D4AF0}" type="presOf" srcId="{901A1025-0172-4506-B681-C01E0D525D56}" destId="{94F834B4-6176-48EF-A00A-51C6D9D476FD}" srcOrd="0" destOrd="0" presId="urn:microsoft.com/office/officeart/2005/8/layout/vList2"/>
    <dgm:cxn modelId="{9F1875F8-8B6D-4DC7-9786-D9CF3DA071C0}" type="presOf" srcId="{16092486-0473-4D55-B6B9-8E1E36788F10}" destId="{36D95E44-F4F9-47C7-8599-AD42839030E1}" srcOrd="0" destOrd="0" presId="urn:microsoft.com/office/officeart/2005/8/layout/vList2"/>
    <dgm:cxn modelId="{CC0FEC8A-784B-406F-8581-0408EF7AF760}" type="presOf" srcId="{B5FB7362-6EAB-4391-98FB-0DAB14BBC28F}" destId="{F8977C4A-6DF2-4ECB-AEE4-B16489029561}" srcOrd="0" destOrd="0" presId="urn:microsoft.com/office/officeart/2005/8/layout/vList2"/>
    <dgm:cxn modelId="{C7DA122C-B079-45B9-91AC-12EB3DB19906}" srcId="{91098B5F-8EFE-470E-9ED0-AC84EC5972FF}" destId="{7C2B1005-751C-4B23-A2B5-4FDAF36EE8F4}" srcOrd="3" destOrd="0" parTransId="{33103F9E-6BF5-40CD-B0D6-F6D590811EC2}" sibTransId="{9624DF80-8D4E-4E16-A70F-BF1F3D8A89C4}"/>
    <dgm:cxn modelId="{AFBEBCCD-8698-4540-A926-A62093055124}" type="presOf" srcId="{91098B5F-8EFE-470E-9ED0-AC84EC5972FF}" destId="{DB8892EA-D48E-45CA-BA5B-15B502BFA49D}" srcOrd="0" destOrd="0" presId="urn:microsoft.com/office/officeart/2005/8/layout/vList2"/>
    <dgm:cxn modelId="{4F7C2EFF-B883-485D-BEF5-7DF9E2434C87}" type="presOf" srcId="{683F1600-AC95-4712-8DB6-59F09C2475B1}" destId="{A244BE5D-5B99-4296-9980-CF5413258A10}" srcOrd="0" destOrd="0" presId="urn:microsoft.com/office/officeart/2005/8/layout/vList2"/>
    <dgm:cxn modelId="{4F12B711-0C57-4E4A-9A5B-F6B2D3A9BE87}" srcId="{91098B5F-8EFE-470E-9ED0-AC84EC5972FF}" destId="{B5FB7362-6EAB-4391-98FB-0DAB14BBC28F}" srcOrd="2" destOrd="0" parTransId="{8C5F2395-C844-48F4-98BA-5AC5B2583ADC}" sibTransId="{A4671CE9-3282-43B7-A699-643036A27D03}"/>
    <dgm:cxn modelId="{B65E9DC5-241D-4111-9BB1-0D327909040F}" srcId="{91098B5F-8EFE-470E-9ED0-AC84EC5972FF}" destId="{16092486-0473-4D55-B6B9-8E1E36788F10}" srcOrd="4" destOrd="0" parTransId="{AC1E0EA9-3C17-4675-8533-31A08AE08DA0}" sibTransId="{029CDB22-CAB1-4904-B095-F9F932FFFBD9}"/>
    <dgm:cxn modelId="{E4935C3D-4B64-4F56-9800-500349AAA15A}" srcId="{91098B5F-8EFE-470E-9ED0-AC84EC5972FF}" destId="{683F1600-AC95-4712-8DB6-59F09C2475B1}" srcOrd="1" destOrd="0" parTransId="{7917B093-AE1A-4BAA-835E-09D0BB000E08}" sibTransId="{E33A0802-FC04-48CE-94C2-8D56E277731D}"/>
    <dgm:cxn modelId="{FF1A2F05-09D2-4393-AF96-68B2B4886E2F}" type="presOf" srcId="{7C2B1005-751C-4B23-A2B5-4FDAF36EE8F4}" destId="{60B205D9-03D0-40CC-9731-B208FB86D51D}" srcOrd="0" destOrd="0" presId="urn:microsoft.com/office/officeart/2005/8/layout/vList2"/>
    <dgm:cxn modelId="{5305172A-4419-401C-A6FC-D22B6FD7CC0C}" type="presParOf" srcId="{DB8892EA-D48E-45CA-BA5B-15B502BFA49D}" destId="{94F834B4-6176-48EF-A00A-51C6D9D476FD}" srcOrd="0" destOrd="0" presId="urn:microsoft.com/office/officeart/2005/8/layout/vList2"/>
    <dgm:cxn modelId="{59B354B7-895D-4764-9665-9EB6D0AE551E}" type="presParOf" srcId="{DB8892EA-D48E-45CA-BA5B-15B502BFA49D}" destId="{BFEDFA79-CD89-40E0-B30C-C67EDE1EB002}" srcOrd="1" destOrd="0" presId="urn:microsoft.com/office/officeart/2005/8/layout/vList2"/>
    <dgm:cxn modelId="{7B96BF57-FE4B-4BA3-B8E6-6A5C02026B6F}" type="presParOf" srcId="{DB8892EA-D48E-45CA-BA5B-15B502BFA49D}" destId="{A244BE5D-5B99-4296-9980-CF5413258A10}" srcOrd="2" destOrd="0" presId="urn:microsoft.com/office/officeart/2005/8/layout/vList2"/>
    <dgm:cxn modelId="{DF0D2D79-BBEE-423F-9AF7-CC3A6DE87501}" type="presParOf" srcId="{DB8892EA-D48E-45CA-BA5B-15B502BFA49D}" destId="{BD63336E-3CC0-47EB-B10A-AA1D3B89C9A5}" srcOrd="3" destOrd="0" presId="urn:microsoft.com/office/officeart/2005/8/layout/vList2"/>
    <dgm:cxn modelId="{3983AF45-BCCF-4AE9-8735-C4795CCEE1F5}" type="presParOf" srcId="{DB8892EA-D48E-45CA-BA5B-15B502BFA49D}" destId="{F8977C4A-6DF2-4ECB-AEE4-B16489029561}" srcOrd="4" destOrd="0" presId="urn:microsoft.com/office/officeart/2005/8/layout/vList2"/>
    <dgm:cxn modelId="{BD951906-DB28-40E2-A36F-3A2C229708A7}" type="presParOf" srcId="{DB8892EA-D48E-45CA-BA5B-15B502BFA49D}" destId="{A2B0E351-C5B4-415A-B64F-290726D6B012}" srcOrd="5" destOrd="0" presId="urn:microsoft.com/office/officeart/2005/8/layout/vList2"/>
    <dgm:cxn modelId="{0BE4AA79-7091-4A8F-9F08-05D0E45F972D}" type="presParOf" srcId="{DB8892EA-D48E-45CA-BA5B-15B502BFA49D}" destId="{60B205D9-03D0-40CC-9731-B208FB86D51D}" srcOrd="6" destOrd="0" presId="urn:microsoft.com/office/officeart/2005/8/layout/vList2"/>
    <dgm:cxn modelId="{4E1502E1-468F-4EAF-845C-DF3C5554C1A0}" type="presParOf" srcId="{DB8892EA-D48E-45CA-BA5B-15B502BFA49D}" destId="{3F6F96A5-D86D-41CE-AB64-BF9D4F28B1D1}" srcOrd="7" destOrd="0" presId="urn:microsoft.com/office/officeart/2005/8/layout/vList2"/>
    <dgm:cxn modelId="{D7B3DF02-6D33-4296-8C11-8DDB6E4A62D7}" type="presParOf" srcId="{DB8892EA-D48E-45CA-BA5B-15B502BFA49D}" destId="{36D95E44-F4F9-47C7-8599-AD42839030E1}" srcOrd="8" destOrd="0" presId="urn:microsoft.com/office/officeart/2005/8/layout/vList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Stem Cell Banks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CE05B4C0-7E8E-4260-A334-CBBA891FC1EC}" type="presOf" srcId="{17476AC5-FF98-42EA-B05B-B1CBAF82D574}" destId="{64D3AEEB-A92C-4B01-8E6D-FC35BAD92BC0}" srcOrd="0" destOrd="0" presId="urn:microsoft.com/office/officeart/2005/8/layout/vList2"/>
    <dgm:cxn modelId="{0F51063F-FAAE-4ED0-ABDB-BAE6A8E41DF0}" type="presOf" srcId="{6184B470-F41D-4B28-97D8-0030EA39B7D7}" destId="{5B103D9D-3E43-4D84-B475-FDD7271D93DF}" srcOrd="0" destOrd="0" presId="urn:microsoft.com/office/officeart/2005/8/layout/vList2"/>
    <dgm:cxn modelId="{BCDA6787-F84A-4355-9757-4DBEA410FEC8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err="1" smtClean="0">
              <a:solidFill>
                <a:srgbClr val="002060"/>
              </a:solidFill>
            </a:rPr>
            <a:t>Molelcular</a:t>
          </a:r>
          <a:r>
            <a:rPr lang="en-US" b="1" dirty="0" smtClean="0">
              <a:solidFill>
                <a:srgbClr val="002060"/>
              </a:solidFill>
            </a:rPr>
            <a:t> Diagnostics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45BD28-7ECE-4FFC-9D00-A6FA526870B5}" type="presOf" srcId="{6184B470-F41D-4B28-97D8-0030EA39B7D7}" destId="{5B103D9D-3E43-4D84-B475-FDD7271D93DF}" srcOrd="0" destOrd="0" presId="urn:microsoft.com/office/officeart/2005/8/layout/vList2"/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254725A4-8617-4F47-A8B7-61089D2FD386}" type="presOf" srcId="{17476AC5-FF98-42EA-B05B-B1CBAF82D574}" destId="{64D3AEEB-A92C-4B01-8E6D-FC35BAD92BC0}" srcOrd="0" destOrd="0" presId="urn:microsoft.com/office/officeart/2005/8/layout/vList2"/>
    <dgm:cxn modelId="{C8FCB4C1-16DE-4617-AF3C-9938548C86D0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dirty="0" smtClean="0">
              <a:solidFill>
                <a:schemeClr val="accent1">
                  <a:lumMod val="75000"/>
                </a:schemeClr>
              </a:solidFill>
            </a:rPr>
            <a:t>ELISA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34772305-CDD6-437C-9B04-0162E17264E8}" type="presOf" srcId="{6184B470-F41D-4B28-97D8-0030EA39B7D7}" destId="{5B103D9D-3E43-4D84-B475-FDD7271D93DF}" srcOrd="0" destOrd="0" presId="urn:microsoft.com/office/officeart/2005/8/layout/vList2"/>
    <dgm:cxn modelId="{56FE6143-D26E-459C-BDCA-86A8C99D520F}" type="presOf" srcId="{17476AC5-FF98-42EA-B05B-B1CBAF82D574}" destId="{64D3AEEB-A92C-4B01-8E6D-FC35BAD92BC0}" srcOrd="0" destOrd="0" presId="urn:microsoft.com/office/officeart/2005/8/layout/vList2"/>
    <dgm:cxn modelId="{3BE0DDA1-5959-4E65-A33A-27F30A0FE064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PCR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D14629A9-C81E-4F00-B20A-35B60B11FF57}" type="presOf" srcId="{17476AC5-FF98-42EA-B05B-B1CBAF82D574}" destId="{64D3AEEB-A92C-4B01-8E6D-FC35BAD92BC0}" srcOrd="0" destOrd="0" presId="urn:microsoft.com/office/officeart/2005/8/layout/vList2"/>
    <dgm:cxn modelId="{A17BC0AC-FCAB-498B-8411-FA64A9BA402F}" type="presOf" srcId="{6184B470-F41D-4B28-97D8-0030EA39B7D7}" destId="{5B103D9D-3E43-4D84-B475-FDD7271D93DF}" srcOrd="0" destOrd="0" presId="urn:microsoft.com/office/officeart/2005/8/layout/vList2"/>
    <dgm:cxn modelId="{7F627F92-7148-4CC6-B11A-A7F8FFEF1956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PCR In Clinical Diagnosis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DB827AD9-91EB-473C-991E-5D9F0108807F}" type="presOf" srcId="{17476AC5-FF98-42EA-B05B-B1CBAF82D574}" destId="{64D3AEEB-A92C-4B01-8E6D-FC35BAD92BC0}" srcOrd="0" destOrd="0" presId="urn:microsoft.com/office/officeart/2005/8/layout/vList2"/>
    <dgm:cxn modelId="{EBFA5498-534C-46A0-9731-E02775D0E175}" type="presOf" srcId="{6184B470-F41D-4B28-97D8-0030EA39B7D7}" destId="{5B103D9D-3E43-4D84-B475-FDD7271D93DF}" srcOrd="0" destOrd="0" presId="urn:microsoft.com/office/officeart/2005/8/layout/vList2"/>
    <dgm:cxn modelId="{772A5811-C3B9-45B2-8622-7BB8FE423EE8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Applications of PCR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2D9B45AA-CAC1-44E3-9E64-7B1829BD5939}" type="presOf" srcId="{17476AC5-FF98-42EA-B05B-B1CBAF82D574}" destId="{64D3AEEB-A92C-4B01-8E6D-FC35BAD92BC0}" srcOrd="0" destOrd="0" presId="urn:microsoft.com/office/officeart/2005/8/layout/vList2"/>
    <dgm:cxn modelId="{632C350D-D71C-4A89-82E1-2B7334C6F1FB}" type="presOf" srcId="{6184B470-F41D-4B28-97D8-0030EA39B7D7}" destId="{5B103D9D-3E43-4D84-B475-FDD7271D93DF}" srcOrd="0" destOrd="0" presId="urn:microsoft.com/office/officeart/2005/8/layout/vList2"/>
    <dgm:cxn modelId="{ED319DDC-42F6-40BF-A7CE-E01BF5EC1239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Transgenic Animals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DA32C929-1BD0-4A6B-BF26-487B42C589E5}" type="presOf" srcId="{17476AC5-FF98-42EA-B05B-B1CBAF82D574}" destId="{64D3AEEB-A92C-4B01-8E6D-FC35BAD92BC0}" srcOrd="0" destOrd="0" presId="urn:microsoft.com/office/officeart/2005/8/layout/vList2"/>
    <dgm:cxn modelId="{0966AA94-07FD-4EC3-833B-C1623830F38C}" type="presOf" srcId="{6184B470-F41D-4B28-97D8-0030EA39B7D7}" destId="{5B103D9D-3E43-4D84-B475-FDD7271D93DF}" srcOrd="0" destOrd="0" presId="urn:microsoft.com/office/officeart/2005/8/layout/vList2"/>
    <dgm:cxn modelId="{E08F5B6F-7258-4576-B772-3E398FB67205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Uses Of </a:t>
          </a:r>
          <a:r>
            <a:rPr lang="en-US" b="1" dirty="0" err="1" smtClean="0">
              <a:solidFill>
                <a:srgbClr val="002060"/>
              </a:solidFill>
            </a:rPr>
            <a:t>Transgenesis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F2E339A5-E53C-4B63-B1E6-038987BBA075}" type="presOf" srcId="{6184B470-F41D-4B28-97D8-0030EA39B7D7}" destId="{5B103D9D-3E43-4D84-B475-FDD7271D93DF}" srcOrd="0" destOrd="0" presId="urn:microsoft.com/office/officeart/2005/8/layout/vList2"/>
    <dgm:cxn modelId="{B9E42DDC-7DD9-4725-BB5C-D5A2FF6DAB26}" type="presOf" srcId="{17476AC5-FF98-42EA-B05B-B1CBAF82D574}" destId="{64D3AEEB-A92C-4B01-8E6D-FC35BAD92BC0}" srcOrd="0" destOrd="0" presId="urn:microsoft.com/office/officeart/2005/8/layout/vList2"/>
    <dgm:cxn modelId="{D00C97F2-A93B-4288-BE1F-C7B1FDD31545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Human Insulin Production</a:t>
          </a:r>
          <a:endParaRPr lang="en-US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E3C58EC9-B802-4213-AABA-C4C23BE05EDE}" type="presOf" srcId="{6184B470-F41D-4B28-97D8-0030EA39B7D7}" destId="{5B103D9D-3E43-4D84-B475-FDD7271D93DF}" srcOrd="0" destOrd="0" presId="urn:microsoft.com/office/officeart/2005/8/layout/vList2"/>
    <dgm:cxn modelId="{875596AB-256D-415F-B224-99FD077B73FE}" type="presOf" srcId="{17476AC5-FF98-42EA-B05B-B1CBAF82D574}" destId="{64D3AEEB-A92C-4B01-8E6D-FC35BAD92BC0}" srcOrd="0" destOrd="0" presId="urn:microsoft.com/office/officeart/2005/8/layout/vList2"/>
    <dgm:cxn modelId="{C42385AD-C789-499F-AAD2-05207FB43FD9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Biological products and their uses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9CE54B2E-6A7E-41E7-B229-6A03BDF17309}" type="presOf" srcId="{6184B470-F41D-4B28-97D8-0030EA39B7D7}" destId="{5B103D9D-3E43-4D84-B475-FDD7271D93DF}" srcOrd="0" destOrd="0" presId="urn:microsoft.com/office/officeart/2005/8/layout/vList2"/>
    <dgm:cxn modelId="{5962E25E-2283-4F8A-99A0-527F183B6DC5}" type="presOf" srcId="{17476AC5-FF98-42EA-B05B-B1CBAF82D574}" destId="{64D3AEEB-A92C-4B01-8E6D-FC35BAD92BC0}" srcOrd="0" destOrd="0" presId="urn:microsoft.com/office/officeart/2005/8/layout/vList2"/>
    <dgm:cxn modelId="{E17B3BEA-0DCC-4BA4-9BB9-451154B1A84D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Animal Cloning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6F1FA9-A6D7-4727-AF05-92B6901B6C20}" type="presOf" srcId="{17476AC5-FF98-42EA-B05B-B1CBAF82D574}" destId="{64D3AEEB-A92C-4B01-8E6D-FC35BAD92BC0}" srcOrd="0" destOrd="0" presId="urn:microsoft.com/office/officeart/2005/8/layout/vList2"/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F8D293CA-3A10-46B6-AA05-5B2B66040803}" type="presOf" srcId="{6184B470-F41D-4B28-97D8-0030EA39B7D7}" destId="{5B103D9D-3E43-4D84-B475-FDD7271D93DF}" srcOrd="0" destOrd="0" presId="urn:microsoft.com/office/officeart/2005/8/layout/vList2"/>
    <dgm:cxn modelId="{D7D0D96C-6921-4CC8-AC2F-A6A1B5D76CC1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Advantages Of Cloning Animals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33270CE6-9F5B-4BD1-B210-818C93BC503F}" type="presOf" srcId="{17476AC5-FF98-42EA-B05B-B1CBAF82D574}" destId="{64D3AEEB-A92C-4B01-8E6D-FC35BAD92BC0}" srcOrd="0" destOrd="0" presId="urn:microsoft.com/office/officeart/2005/8/layout/vList2"/>
    <dgm:cxn modelId="{BF381508-86BF-4D37-923D-8B323064990B}" type="presOf" srcId="{6184B470-F41D-4B28-97D8-0030EA39B7D7}" destId="{5B103D9D-3E43-4D84-B475-FDD7271D93DF}" srcOrd="0" destOrd="0" presId="urn:microsoft.com/office/officeart/2005/8/layout/vList2"/>
    <dgm:cxn modelId="{53765FBA-5376-4AEC-89D0-BB74808486E5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Disadvantages Of Cloning Animals</a:t>
          </a:r>
          <a:endParaRPr lang="en-US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ACC1DF55-6059-440B-9BCF-BFB99E4D651D}" type="presOf" srcId="{17476AC5-FF98-42EA-B05B-B1CBAF82D574}" destId="{64D3AEEB-A92C-4B01-8E6D-FC35BAD92BC0}" srcOrd="0" destOrd="0" presId="urn:microsoft.com/office/officeart/2005/8/layout/vList2"/>
    <dgm:cxn modelId="{87C7AC8D-73F6-463D-8597-414D4D04478B}" type="presOf" srcId="{6184B470-F41D-4B28-97D8-0030EA39B7D7}" destId="{5B103D9D-3E43-4D84-B475-FDD7271D93DF}" srcOrd="0" destOrd="0" presId="urn:microsoft.com/office/officeart/2005/8/layout/vList2"/>
    <dgm:cxn modelId="{CEB8D7E2-D7FF-4968-98DE-72805E42D325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Production of human growth hormone</a:t>
          </a:r>
          <a:endParaRPr lang="en-US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043BD3-3074-4EF5-B3E1-5481AC55334D}" type="presOf" srcId="{6184B470-F41D-4B28-97D8-0030EA39B7D7}" destId="{5B103D9D-3E43-4D84-B475-FDD7271D93DF}" srcOrd="0" destOrd="0" presId="urn:microsoft.com/office/officeart/2005/8/layout/vList2"/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4D9351E6-E990-4696-9AC9-AD207966878D}" type="presOf" srcId="{17476AC5-FF98-42EA-B05B-B1CBAF82D574}" destId="{64D3AEEB-A92C-4B01-8E6D-FC35BAD92BC0}" srcOrd="0" destOrd="0" presId="urn:microsoft.com/office/officeart/2005/8/layout/vList2"/>
    <dgm:cxn modelId="{4EFE2E4D-AA51-4B28-A97B-547F7D4EEA77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Human Blood-Clotting Factor VIII</a:t>
          </a:r>
          <a:endParaRPr lang="en-US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E0D12080-8157-426E-AA09-48E4588EE8E5}" type="presOf" srcId="{6184B470-F41D-4B28-97D8-0030EA39B7D7}" destId="{5B103D9D-3E43-4D84-B475-FDD7271D93DF}" srcOrd="0" destOrd="0" presId="urn:microsoft.com/office/officeart/2005/8/layout/vList2"/>
    <dgm:cxn modelId="{0E0B374F-FB65-4CF1-B6FE-489BA56D886A}" type="presOf" srcId="{17476AC5-FF98-42EA-B05B-B1CBAF82D574}" destId="{64D3AEEB-A92C-4B01-8E6D-FC35BAD92BC0}" srcOrd="0" destOrd="0" presId="urn:microsoft.com/office/officeart/2005/8/layout/vList2"/>
    <dgm:cxn modelId="{5A37FF52-51C9-45F6-B001-91661F41A425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err="1" smtClean="0">
              <a:solidFill>
                <a:srgbClr val="002060"/>
              </a:solidFill>
            </a:rPr>
            <a:t>Interferons</a:t>
          </a:r>
          <a:endParaRPr lang="en-US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E93361-5B5A-4518-9263-656983802E0A}" type="presOf" srcId="{17476AC5-FF98-42EA-B05B-B1CBAF82D574}" destId="{64D3AEEB-A92C-4B01-8E6D-FC35BAD92BC0}" srcOrd="0" destOrd="0" presId="urn:microsoft.com/office/officeart/2005/8/layout/vList2"/>
    <dgm:cxn modelId="{5742AF91-F4D6-4334-8CE6-51899FA5C60B}" type="presOf" srcId="{6184B470-F41D-4B28-97D8-0030EA39B7D7}" destId="{5B103D9D-3E43-4D84-B475-FDD7271D93DF}" srcOrd="0" destOrd="0" presId="urn:microsoft.com/office/officeart/2005/8/layout/vList2"/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5441AB9E-949B-438E-8B1D-F8DB0B4DD741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Recombinant Vaccines</a:t>
          </a:r>
          <a:endParaRPr lang="en-US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50788FEE-9DC5-4DB5-81AC-977B9AA7FE5B}" type="presOf" srcId="{6184B470-F41D-4B28-97D8-0030EA39B7D7}" destId="{5B103D9D-3E43-4D84-B475-FDD7271D93DF}" srcOrd="0" destOrd="0" presId="urn:microsoft.com/office/officeart/2005/8/layout/vList2"/>
    <dgm:cxn modelId="{72E4D313-6171-4266-A2B2-99AB8765763B}" type="presOf" srcId="{17476AC5-FF98-42EA-B05B-B1CBAF82D574}" destId="{64D3AEEB-A92C-4B01-8E6D-FC35BAD92BC0}" srcOrd="0" destOrd="0" presId="urn:microsoft.com/office/officeart/2005/8/layout/vList2"/>
    <dgm:cxn modelId="{276BFE30-42F4-47EC-BFD8-DB4F6C546266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Recombinant Vaccines</a:t>
          </a:r>
          <a:endParaRPr lang="en-US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390ABBB5-ACA2-4914-8670-7E97469A5011}" type="presOf" srcId="{17476AC5-FF98-42EA-B05B-B1CBAF82D574}" destId="{64D3AEEB-A92C-4B01-8E6D-FC35BAD92BC0}" srcOrd="0" destOrd="0" presId="urn:microsoft.com/office/officeart/2005/8/layout/vList2"/>
    <dgm:cxn modelId="{02A8B25A-5FC2-4BFF-8373-B2C00CF453CD}" type="presOf" srcId="{6184B470-F41D-4B28-97D8-0030EA39B7D7}" destId="{5B103D9D-3E43-4D84-B475-FDD7271D93DF}" srcOrd="0" destOrd="0" presId="urn:microsoft.com/office/officeart/2005/8/layout/vList2"/>
    <dgm:cxn modelId="{2DED650B-AEA7-4909-A6FF-C804A75655C6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/>
      <dgm:spPr/>
      <dgm:t>
        <a:bodyPr/>
        <a:lstStyle/>
        <a:p>
          <a:pPr algn="ctr" rtl="0"/>
          <a:r>
            <a:rPr lang="en-US" b="1" dirty="0" smtClean="0">
              <a:solidFill>
                <a:srgbClr val="002060"/>
              </a:solidFill>
            </a:rPr>
            <a:t>Gene Therapy</a:t>
          </a:r>
          <a:endParaRPr lang="en-US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082EA46D-0DF3-4659-9CC6-58248786A78E}" type="presOf" srcId="{17476AC5-FF98-42EA-B05B-B1CBAF82D574}" destId="{64D3AEEB-A92C-4B01-8E6D-FC35BAD92BC0}" srcOrd="0" destOrd="0" presId="urn:microsoft.com/office/officeart/2005/8/layout/vList2"/>
    <dgm:cxn modelId="{894C2DDD-B912-4FCE-9B49-ED29EF09819E}" type="presOf" srcId="{6184B470-F41D-4B28-97D8-0030EA39B7D7}" destId="{5B103D9D-3E43-4D84-B475-FDD7271D93DF}" srcOrd="0" destOrd="0" presId="urn:microsoft.com/office/officeart/2005/8/layout/vList2"/>
    <dgm:cxn modelId="{123CA247-5246-44A8-98B0-5593D68E991B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184B470-F41D-4B28-97D8-0030EA39B7D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476AC5-FF98-42EA-B05B-B1CBAF82D574}">
      <dgm:prSet custT="1"/>
      <dgm:spPr/>
      <dgm:t>
        <a:bodyPr/>
        <a:lstStyle/>
        <a:p>
          <a:pPr algn="ctr" rtl="0"/>
          <a:r>
            <a:rPr lang="en-US" sz="2800" b="1" baseline="0" dirty="0" smtClean="0">
              <a:solidFill>
                <a:srgbClr val="002060"/>
              </a:solidFill>
            </a:rPr>
            <a:t>GENE THERAPY </a:t>
          </a:r>
          <a:endParaRPr lang="en-US" sz="2800" b="1" dirty="0">
            <a:solidFill>
              <a:srgbClr val="002060"/>
            </a:solidFill>
          </a:endParaRPr>
        </a:p>
      </dgm:t>
    </dgm:pt>
    <dgm:pt modelId="{7CBF91F9-C53F-4DC6-9939-11ED5F91154C}" type="par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9FE91098-E26D-4170-A6D0-79BE743A8E3E}" type="sibTrans" cxnId="{8BE4E2FC-F5EB-4CF1-BAA8-5CB94B07C461}">
      <dgm:prSet/>
      <dgm:spPr/>
      <dgm:t>
        <a:bodyPr/>
        <a:lstStyle/>
        <a:p>
          <a:endParaRPr lang="en-US">
            <a:solidFill>
              <a:srgbClr val="002060"/>
            </a:solidFill>
          </a:endParaRPr>
        </a:p>
      </dgm:t>
    </dgm:pt>
    <dgm:pt modelId="{5B103D9D-3E43-4D84-B475-FDD7271D93DF}" type="pres">
      <dgm:prSet presAssocID="{6184B470-F41D-4B28-97D8-0030EA39B7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D3AEEB-A92C-4B01-8E6D-FC35BAD92BC0}" type="pres">
      <dgm:prSet presAssocID="{17476AC5-FF98-42EA-B05B-B1CBAF82D5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4E2FC-F5EB-4CF1-BAA8-5CB94B07C461}" srcId="{6184B470-F41D-4B28-97D8-0030EA39B7D7}" destId="{17476AC5-FF98-42EA-B05B-B1CBAF82D574}" srcOrd="0" destOrd="0" parTransId="{7CBF91F9-C53F-4DC6-9939-11ED5F91154C}" sibTransId="{9FE91098-E26D-4170-A6D0-79BE743A8E3E}"/>
    <dgm:cxn modelId="{95E9C491-DD6C-413E-BEF1-65C8E455CD18}" type="presOf" srcId="{17476AC5-FF98-42EA-B05B-B1CBAF82D574}" destId="{64D3AEEB-A92C-4B01-8E6D-FC35BAD92BC0}" srcOrd="0" destOrd="0" presId="urn:microsoft.com/office/officeart/2005/8/layout/vList2"/>
    <dgm:cxn modelId="{CAC8A595-3CCD-4F8F-8608-0CBF24787C13}" type="presOf" srcId="{6184B470-F41D-4B28-97D8-0030EA39B7D7}" destId="{5B103D9D-3E43-4D84-B475-FDD7271D93DF}" srcOrd="0" destOrd="0" presId="urn:microsoft.com/office/officeart/2005/8/layout/vList2"/>
    <dgm:cxn modelId="{0FFFEB84-A913-4D75-B046-4C78B5BFD7CC}" type="presParOf" srcId="{5B103D9D-3E43-4D84-B475-FDD7271D93DF}" destId="{64D3AEEB-A92C-4B01-8E6D-FC35BAD92BC0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730C9-CEFA-40EF-8CA1-212D1661428C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FFB1A-0ADF-4CAA-A48C-D1954E44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FFB1A-0ADF-4CAA-A48C-D1954E44726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62C000-DA11-40DB-9F40-0C98409FAD93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E04D2F-022A-45B5-BF2A-163A60BD273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10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gif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gif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43400" y="4343400"/>
            <a:ext cx="4419600" cy="25146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3600" b="1" dirty="0" err="1" smtClean="0">
                <a:solidFill>
                  <a:schemeClr val="bg1">
                    <a:lumMod val="95000"/>
                  </a:schemeClr>
                </a:solidFill>
                <a:latin typeface="Footlight MT Light" pitchFamily="18" charset="0"/>
              </a:rPr>
              <a:t>G.Kirubananthan</a:t>
            </a:r>
            <a:endParaRPr lang="en-US" sz="3600" b="1" dirty="0" smtClean="0">
              <a:solidFill>
                <a:schemeClr val="bg1">
                  <a:lumMod val="95000"/>
                </a:schemeClr>
              </a:solidFill>
              <a:latin typeface="Footlight MT Light" pitchFamily="18" charset="0"/>
            </a:endParaRPr>
          </a:p>
          <a:p>
            <a:pPr algn="r">
              <a:buNone/>
            </a:pPr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Footlight MT Light" pitchFamily="18" charset="0"/>
              </a:rPr>
              <a:t>PG Teacher in zoology</a:t>
            </a:r>
          </a:p>
          <a:p>
            <a:pPr algn="r">
              <a:buNone/>
            </a:pP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  <a:latin typeface="Footlight MT Light" pitchFamily="18" charset="0"/>
              </a:rPr>
              <a:t>GHSS,Anakaputhur</a:t>
            </a:r>
            <a:endParaRPr lang="en-US" b="1" dirty="0" smtClean="0">
              <a:solidFill>
                <a:schemeClr val="bg1">
                  <a:lumMod val="95000"/>
                </a:schemeClr>
              </a:solidFill>
              <a:latin typeface="Footlight MT Light" pitchFamily="18" charset="0"/>
            </a:endParaRPr>
          </a:p>
          <a:p>
            <a:pPr algn="r">
              <a:buNone/>
            </a:pP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  <a:latin typeface="Footlight MT Light" pitchFamily="18" charset="0"/>
              </a:rPr>
              <a:t>Kanchipuram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latin typeface="Footlight MT Light" pitchFamily="18" charset="0"/>
              </a:rPr>
              <a:t> Dist.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Footlight MT Light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609600"/>
            <a:ext cx="7467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7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Footlight MT Light" pitchFamily="18" charset="0"/>
              </a:rPr>
              <a:t>Applications of Biotechnology</a:t>
            </a:r>
            <a:endParaRPr lang="en-US" sz="7200" dirty="0">
              <a:solidFill>
                <a:schemeClr val="accent5">
                  <a:lumMod val="20000"/>
                  <a:lumOff val="80000"/>
                </a:schemeClr>
              </a:solidFill>
              <a:latin typeface="Footlight MT L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</p:nvPr>
        </p:nvGraphicFramePr>
        <p:xfrm>
          <a:off x="533400" y="1143000"/>
          <a:ext cx="8077200" cy="5361592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4038600"/>
                <a:gridCol w="4038600"/>
              </a:tblGrid>
              <a:tr h="1124872">
                <a:tc>
                  <a:txBody>
                    <a:bodyPr/>
                    <a:lstStyle/>
                    <a:p>
                      <a:endParaRPr lang="en-US" sz="18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</a:rPr>
                        <a:t>SOMATIC CELL GENE THERAPY 	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</a:rPr>
                        <a:t>GERM LINE GENE THERAPY 	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59">
                <a:tc>
                  <a:txBody>
                    <a:bodyPr/>
                    <a:lstStyle/>
                    <a:p>
                      <a:endParaRPr lang="en-US" sz="20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</a:rPr>
                        <a:t>Therapeutic genes transferred into the somatic cells. 	</a:t>
                      </a:r>
                    </a:p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</a:rPr>
                        <a:t>Therapeutic genes transferred into the germ cells. 	</a:t>
                      </a:r>
                    </a:p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46810">
                <a:tc>
                  <a:txBody>
                    <a:bodyPr/>
                    <a:lstStyle/>
                    <a:p>
                      <a:endParaRPr lang="en-US" sz="20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</a:rPr>
                        <a:t>Introduction of genes into bone marrow cells, blood cells, skin cells etc., 	</a:t>
                      </a:r>
                    </a:p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</a:rPr>
                        <a:t>Genes introduced into eggs and sperms. 	</a:t>
                      </a:r>
                    </a:p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59">
                <a:tc>
                  <a:txBody>
                    <a:bodyPr/>
                    <a:lstStyle/>
                    <a:p>
                      <a:endParaRPr lang="en-US" sz="20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</a:rPr>
                        <a:t>Will not be inherited in later generations. 	</a:t>
                      </a:r>
                    </a:p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</a:rPr>
                        <a:t>Heritable and passed on to later generations. 	</a:t>
                      </a:r>
                    </a:p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8229600" cy="5638800"/>
          </a:xfrm>
        </p:spPr>
        <p:txBody>
          <a:bodyPr>
            <a:noAutofit/>
          </a:bodyPr>
          <a:lstStyle/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Undifferentiated cells found in most of the multi cellular animals .</a:t>
            </a:r>
          </a:p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Capable of self renewal and exhibit ‘cellular potency .</a:t>
            </a:r>
          </a:p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Can differentiate into all types of cells .</a:t>
            </a:r>
          </a:p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Types:</a:t>
            </a:r>
          </a:p>
          <a:p>
            <a:pPr algn="just">
              <a:buNone/>
            </a:pPr>
            <a:r>
              <a:rPr lang="en-US" sz="1800" b="1" dirty="0" smtClean="0">
                <a:solidFill>
                  <a:srgbClr val="0070C0"/>
                </a:solidFill>
              </a:rPr>
              <a:t>	1.Embryonic stem cells (ES cells)</a:t>
            </a:r>
          </a:p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ES cells are </a:t>
            </a:r>
            <a:r>
              <a:rPr lang="en-US" sz="1800" dirty="0" err="1" smtClean="0">
                <a:solidFill>
                  <a:srgbClr val="0070C0"/>
                </a:solidFill>
              </a:rPr>
              <a:t>pluripotent</a:t>
            </a:r>
            <a:r>
              <a:rPr lang="en-US" sz="1800" dirty="0" smtClean="0">
                <a:solidFill>
                  <a:srgbClr val="0070C0"/>
                </a:solidFill>
              </a:rPr>
              <a:t> and can produce the three primary germ layers. </a:t>
            </a:r>
          </a:p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Isolated from the </a:t>
            </a:r>
            <a:r>
              <a:rPr lang="en-US" sz="1800" dirty="0" err="1" smtClean="0">
                <a:solidFill>
                  <a:srgbClr val="0070C0"/>
                </a:solidFill>
              </a:rPr>
              <a:t>epiblast</a:t>
            </a:r>
            <a:r>
              <a:rPr lang="en-US" sz="1800" dirty="0" smtClean="0">
                <a:solidFill>
                  <a:srgbClr val="0070C0"/>
                </a:solidFill>
              </a:rPr>
              <a:t> tissue of the inner cell mass of a </a:t>
            </a:r>
            <a:r>
              <a:rPr lang="en-US" sz="1800" dirty="0" err="1" smtClean="0">
                <a:solidFill>
                  <a:srgbClr val="0070C0"/>
                </a:solidFill>
              </a:rPr>
              <a:t>blastocyst</a:t>
            </a:r>
            <a:r>
              <a:rPr lang="en-US" sz="1800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Adult stem cells are found in various tissues of children as well as adults </a:t>
            </a:r>
          </a:p>
          <a:p>
            <a:pPr algn="just">
              <a:buNone/>
            </a:pPr>
            <a:r>
              <a:rPr lang="en-US" sz="1800" b="1" dirty="0" smtClean="0">
                <a:solidFill>
                  <a:srgbClr val="0070C0"/>
                </a:solidFill>
              </a:rPr>
              <a:t>	2. Adult stem cells</a:t>
            </a:r>
            <a:endParaRPr lang="en-US" sz="1800" dirty="0" smtClean="0">
              <a:solidFill>
                <a:srgbClr val="0070C0"/>
              </a:solidFill>
            </a:endParaRPr>
          </a:p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can divide and create another cell similar to it. </a:t>
            </a:r>
          </a:p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These are </a:t>
            </a:r>
            <a:r>
              <a:rPr lang="en-US" sz="1800" dirty="0" err="1" smtClean="0">
                <a:solidFill>
                  <a:srgbClr val="0070C0"/>
                </a:solidFill>
              </a:rPr>
              <a:t>multipotent</a:t>
            </a:r>
            <a:r>
              <a:rPr lang="en-US" sz="1800" dirty="0" smtClean="0">
                <a:solidFill>
                  <a:srgbClr val="0070C0"/>
                </a:solidFill>
              </a:rPr>
              <a:t> and can act as a repair system of the body.</a:t>
            </a:r>
          </a:p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The red bone marrow is a rich source of adult stem cells.</a:t>
            </a:r>
          </a:p>
          <a:p>
            <a:pPr algn="just">
              <a:buNone/>
            </a:pPr>
            <a:r>
              <a:rPr lang="en-US" sz="1800" b="1" dirty="0" smtClean="0">
                <a:solidFill>
                  <a:srgbClr val="0070C0"/>
                </a:solidFill>
              </a:rPr>
              <a:t>	Application</a:t>
            </a:r>
          </a:p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Generation of cells and tissues that could be used for cell based therapies.</a:t>
            </a:r>
          </a:p>
          <a:p>
            <a:pPr algn="just"/>
            <a:r>
              <a:rPr lang="en-US" sz="1800" dirty="0" smtClean="0">
                <a:solidFill>
                  <a:srgbClr val="0070C0"/>
                </a:solidFill>
              </a:rPr>
              <a:t>Used to test new drugs</a:t>
            </a:r>
            <a:endParaRPr lang="en-US" sz="1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000"/>
                            </p:stCondLst>
                            <p:childTnLst>
                              <p:par>
                                <p:cTn id="7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000"/>
                            </p:stCondLst>
                            <p:childTnLst>
                              <p:par>
                                <p:cTn id="8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0"/>
                            </p:stCondLst>
                            <p:childTnLst>
                              <p:par>
                                <p:cTn id="8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000"/>
                            </p:stCondLst>
                            <p:childTnLst>
                              <p:par>
                                <p:cTn id="9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457200" y="457200"/>
          <a:ext cx="83058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8229600" cy="56388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Extraction, processing and storage of stem cells - used for treatment in the future.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Amniotic cell bank is a facility that stores stem cells derived from amniotic fluid for future use.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Cord blood banking is the extraction of stem cells from the umbilical cord during child birth.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Umbilical cord and cord blood are the most popular sources of stem cells.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The placenta, amniotic sac and amniotic fluid are also rich sources in terms of both quantity and quality.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50292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Early diagnosis diseases is essential for appropriate treatment.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Early detection of the disease is not possible using conventional diagnostic methods.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		Recombinant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dna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technology,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		polymerase chain reactions (PCR)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		Enzyme linked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immunosorbent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assay (ELISA).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Even when the symptoms of the disease does not appear, can be detected by amplification of their nucleic acid.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219201"/>
            <a:ext cx="8153400" cy="1447800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>
                <a:solidFill>
                  <a:srgbClr val="0070C0"/>
                </a:solidFill>
              </a:rPr>
              <a:t>Discovered by </a:t>
            </a:r>
            <a:r>
              <a:rPr lang="en-US" sz="2000" b="1" dirty="0" smtClean="0">
                <a:solidFill>
                  <a:srgbClr val="0070C0"/>
                </a:solidFill>
              </a:rPr>
              <a:t>Eva </a:t>
            </a:r>
            <a:r>
              <a:rPr lang="en-US" sz="2000" b="1" dirty="0" err="1" smtClean="0">
                <a:solidFill>
                  <a:srgbClr val="0070C0"/>
                </a:solidFill>
              </a:rPr>
              <a:t>Engvall</a:t>
            </a:r>
            <a:r>
              <a:rPr lang="en-US" sz="2000" b="1" dirty="0" smtClean="0">
                <a:solidFill>
                  <a:srgbClr val="0070C0"/>
                </a:solidFill>
              </a:rPr>
              <a:t> and Peter </a:t>
            </a:r>
            <a:r>
              <a:rPr lang="en-US" sz="2000" b="1" dirty="0" err="1" smtClean="0">
                <a:solidFill>
                  <a:srgbClr val="0070C0"/>
                </a:solidFill>
              </a:rPr>
              <a:t>Perlmanin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just"/>
            <a:r>
              <a:rPr lang="en-US" sz="2000" dirty="0" smtClean="0">
                <a:solidFill>
                  <a:srgbClr val="0070C0"/>
                </a:solidFill>
              </a:rPr>
              <a:t>Important diagnostic tool to determine if a person is HIV positive or negative.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1027" name="Picture 3" descr="C:\Users\NATARAJAN S\Desktop\+2 - NEW\IMAGES\10\ELIS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2362200"/>
            <a:ext cx="8136128" cy="2133600"/>
          </a:xfrm>
          <a:prstGeom prst="rect">
            <a:avLst/>
          </a:prstGeom>
          <a:noFill/>
        </p:spPr>
      </p:pic>
      <p:pic>
        <p:nvPicPr>
          <p:cNvPr id="1028" name="Picture 4" descr="C:\Users\NATARAJAN S\Desktop\+2 - NEW\IMAGES\10\E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71600" y="4572000"/>
            <a:ext cx="6248400" cy="202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219201"/>
            <a:ext cx="8153400" cy="1447800"/>
          </a:xfrm>
        </p:spPr>
        <p:txBody>
          <a:bodyPr>
            <a:normAutofit/>
          </a:bodyPr>
          <a:lstStyle/>
          <a:p>
            <a:r>
              <a:rPr lang="en-US" sz="2000" i="1" dirty="0" err="1" smtClean="0">
                <a:solidFill>
                  <a:srgbClr val="0070C0"/>
                </a:solidFill>
              </a:rPr>
              <a:t>Invitro</a:t>
            </a:r>
            <a:r>
              <a:rPr lang="en-US" sz="2000" i="1" dirty="0" smtClean="0">
                <a:solidFill>
                  <a:srgbClr val="0070C0"/>
                </a:solidFill>
              </a:rPr>
              <a:t> amplification technique used for </a:t>
            </a:r>
            <a:r>
              <a:rPr lang="en-US" sz="2000" i="1" dirty="0" err="1" smtClean="0">
                <a:solidFill>
                  <a:srgbClr val="0070C0"/>
                </a:solidFill>
              </a:rPr>
              <a:t>synthesising</a:t>
            </a:r>
            <a:r>
              <a:rPr lang="en-US" sz="2000" i="1" dirty="0" smtClean="0">
                <a:solidFill>
                  <a:srgbClr val="0070C0"/>
                </a:solidFill>
              </a:rPr>
              <a:t> multiple identical copies of DNA.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Developed by </a:t>
            </a:r>
            <a:r>
              <a:rPr lang="en-US" sz="2000" b="1" dirty="0" err="1" smtClean="0">
                <a:solidFill>
                  <a:srgbClr val="0070C0"/>
                </a:solidFill>
              </a:rPr>
              <a:t>Kary</a:t>
            </a:r>
            <a:r>
              <a:rPr lang="en-US" sz="2000" b="1" dirty="0" smtClean="0">
                <a:solidFill>
                  <a:srgbClr val="0070C0"/>
                </a:solidFill>
              </a:rPr>
              <a:t> Mullis .</a:t>
            </a:r>
            <a:endParaRPr lang="en-US" sz="2000" i="1" dirty="0" smtClean="0">
              <a:solidFill>
                <a:srgbClr val="0070C0"/>
              </a:solidFill>
            </a:endParaRPr>
          </a:p>
          <a:p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NATARAJAN S\Desktop\+2 - NEW\IMAGES\10\PCR-step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2819400"/>
            <a:ext cx="811687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8153400" cy="5257799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Diagnosis of </a:t>
            </a:r>
            <a:r>
              <a:rPr lang="en-US" sz="2000" b="1" dirty="0" smtClean="0">
                <a:solidFill>
                  <a:srgbClr val="0070C0"/>
                </a:solidFill>
              </a:rPr>
              <a:t>inherited disorders </a:t>
            </a:r>
            <a:r>
              <a:rPr lang="en-US" sz="2000" dirty="0" smtClean="0">
                <a:solidFill>
                  <a:srgbClr val="0070C0"/>
                </a:solidFill>
              </a:rPr>
              <a:t>(genetic diseases), viral diseases, bacterial diseases, etc.,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PCR is also employed in the </a:t>
            </a:r>
            <a:r>
              <a:rPr lang="en-US" sz="2000" b="1" dirty="0" smtClean="0">
                <a:solidFill>
                  <a:srgbClr val="0070C0"/>
                </a:solidFill>
              </a:rPr>
              <a:t>prenatal diagnosis </a:t>
            </a:r>
            <a:r>
              <a:rPr lang="en-US" sz="2000" dirty="0" smtClean="0">
                <a:solidFill>
                  <a:srgbClr val="0070C0"/>
                </a:solidFill>
              </a:rPr>
              <a:t>of inherited diseases by </a:t>
            </a:r>
            <a:r>
              <a:rPr lang="en-US" sz="2000" b="1" dirty="0" smtClean="0">
                <a:solidFill>
                  <a:srgbClr val="0070C0"/>
                </a:solidFill>
              </a:rPr>
              <a:t>using chorionic </a:t>
            </a:r>
            <a:r>
              <a:rPr lang="en-US" sz="2000" b="1" dirty="0" err="1" smtClean="0">
                <a:solidFill>
                  <a:srgbClr val="0070C0"/>
                </a:solidFill>
              </a:rPr>
              <a:t>villi</a:t>
            </a:r>
            <a:r>
              <a:rPr lang="en-US" sz="2000" b="1" dirty="0" smtClean="0">
                <a:solidFill>
                  <a:srgbClr val="0070C0"/>
                </a:solidFill>
              </a:rPr>
              <a:t> samples </a:t>
            </a:r>
            <a:r>
              <a:rPr lang="en-US" sz="2000" dirty="0" smtClean="0">
                <a:solidFill>
                  <a:srgbClr val="0070C0"/>
                </a:solidFill>
              </a:rPr>
              <a:t>or cells from </a:t>
            </a:r>
            <a:r>
              <a:rPr lang="en-US" sz="2000" b="1" dirty="0" smtClean="0">
                <a:solidFill>
                  <a:srgbClr val="0070C0"/>
                </a:solidFill>
              </a:rPr>
              <a:t>amniocentesis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</a:rPr>
              <a:t>Sickle cell anemia, β-</a:t>
            </a:r>
            <a:r>
              <a:rPr lang="en-US" sz="2000" b="1" dirty="0" err="1" smtClean="0">
                <a:solidFill>
                  <a:srgbClr val="0070C0"/>
                </a:solidFill>
              </a:rPr>
              <a:t>thalassemia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and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</a:rPr>
              <a:t>phenylketonuria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can be detected by PCR .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>
                <a:solidFill>
                  <a:srgbClr val="0070C0"/>
                </a:solidFill>
              </a:rPr>
              <a:t>cDNA</a:t>
            </a:r>
            <a:r>
              <a:rPr lang="en-US" sz="2000" dirty="0" smtClean="0">
                <a:solidFill>
                  <a:srgbClr val="0070C0"/>
                </a:solidFill>
              </a:rPr>
              <a:t> from PCR is a valuable tool for diagnosis and monitoring retroviral infections – </a:t>
            </a:r>
            <a:r>
              <a:rPr lang="en-US" sz="2000" dirty="0" err="1" smtClean="0">
                <a:solidFill>
                  <a:srgbClr val="0070C0"/>
                </a:solidFill>
              </a:rPr>
              <a:t>eg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  <a:r>
              <a:rPr lang="en-US" sz="2000" b="1" dirty="0" smtClean="0">
                <a:solidFill>
                  <a:srgbClr val="0070C0"/>
                </a:solidFill>
              </a:rPr>
              <a:t>Tuberculosis by </a:t>
            </a:r>
            <a:r>
              <a:rPr lang="en-US" sz="2000" b="1" i="1" dirty="0" smtClean="0">
                <a:solidFill>
                  <a:srgbClr val="0070C0"/>
                </a:solidFill>
              </a:rPr>
              <a:t>Mycobacterium tuberculosis</a:t>
            </a:r>
            <a:r>
              <a:rPr lang="en-US" sz="2000" i="1" dirty="0" smtClean="0">
                <a:solidFill>
                  <a:srgbClr val="0070C0"/>
                </a:solidFill>
              </a:rPr>
              <a:t>. </a:t>
            </a:r>
            <a:endParaRPr lang="en-US" sz="20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Cervical cancer caused by </a:t>
            </a:r>
            <a:r>
              <a:rPr lang="en-US" sz="2000" b="1" dirty="0" err="1" smtClean="0">
                <a:solidFill>
                  <a:srgbClr val="0070C0"/>
                </a:solidFill>
              </a:rPr>
              <a:t>Papilloma</a:t>
            </a:r>
            <a:r>
              <a:rPr lang="en-US" sz="2000" b="1" dirty="0" smtClean="0">
                <a:solidFill>
                  <a:srgbClr val="0070C0"/>
                </a:solidFill>
              </a:rPr>
              <a:t> virus </a:t>
            </a:r>
            <a:r>
              <a:rPr lang="en-US" sz="2000" dirty="0" smtClean="0">
                <a:solidFill>
                  <a:srgbClr val="0070C0"/>
                </a:solidFill>
              </a:rPr>
              <a:t>can be detected by PCR 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Also used to detect </a:t>
            </a:r>
            <a:r>
              <a:rPr lang="en-US" sz="2000" b="1" dirty="0" smtClean="0">
                <a:solidFill>
                  <a:srgbClr val="0070C0"/>
                </a:solidFill>
              </a:rPr>
              <a:t>sex-linked disorders </a:t>
            </a:r>
            <a:r>
              <a:rPr lang="en-US" sz="2000" dirty="0" smtClean="0">
                <a:solidFill>
                  <a:srgbClr val="0070C0"/>
                </a:solidFill>
              </a:rPr>
              <a:t>in fertilized embryos. </a:t>
            </a:r>
          </a:p>
          <a:p>
            <a:pPr>
              <a:lnSpc>
                <a:spcPct val="150000"/>
              </a:lnSpc>
            </a:pPr>
            <a:endParaRPr lang="en-US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8153400" cy="502919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Very important in the study of evolutions, more specifically </a:t>
            </a:r>
            <a:r>
              <a:rPr lang="en-US" sz="2000" dirty="0" err="1" smtClean="0">
                <a:solidFill>
                  <a:srgbClr val="0070C0"/>
                </a:solidFill>
              </a:rPr>
              <a:t>phylogenetics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Can amplify even minute quantities of DNA from any source, like hair, mummified tissues, bones or any fossilized</a:t>
            </a:r>
            <a:r>
              <a:rPr lang="en-US" sz="2000" u="sng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materials</a:t>
            </a:r>
            <a:r>
              <a:rPr lang="en-US" sz="2000" u="sng" dirty="0" smtClean="0">
                <a:solidFill>
                  <a:srgbClr val="0070C0"/>
                </a:solidFill>
              </a:rPr>
              <a:t>. </a:t>
            </a:r>
            <a:endParaRPr lang="en-US" sz="20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Also  used in the field of </a:t>
            </a:r>
            <a:r>
              <a:rPr lang="en-US" sz="2000" b="1" dirty="0" smtClean="0">
                <a:solidFill>
                  <a:srgbClr val="0070C0"/>
                </a:solidFill>
              </a:rPr>
              <a:t>forensic medicine 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PCR is very useful for </a:t>
            </a:r>
            <a:r>
              <a:rPr lang="en-US" sz="2000" b="1" dirty="0" smtClean="0">
                <a:solidFill>
                  <a:srgbClr val="0070C0"/>
                </a:solidFill>
              </a:rPr>
              <a:t>identification of criminals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PCR is also used in amplification of specific DNA segment to be used in </a:t>
            </a:r>
            <a:r>
              <a:rPr lang="en-US" sz="2000" b="1" dirty="0" smtClean="0">
                <a:solidFill>
                  <a:srgbClr val="0070C0"/>
                </a:solidFill>
              </a:rPr>
              <a:t>gene therapy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4953000" cy="541020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0070C0"/>
                </a:solidFill>
              </a:rPr>
              <a:t>Transgenesis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is the process of introduction of </a:t>
            </a:r>
            <a:r>
              <a:rPr lang="en-US" sz="2000" dirty="0" smtClean="0">
                <a:solidFill>
                  <a:srgbClr val="0070C0"/>
                </a:solidFill>
              </a:rPr>
              <a:t> DNA </a:t>
            </a:r>
            <a:r>
              <a:rPr lang="en-US" sz="2000" dirty="0" smtClean="0">
                <a:solidFill>
                  <a:srgbClr val="0070C0"/>
                </a:solidFill>
              </a:rPr>
              <a:t>into the genome of the animals to create and maintain stable heritable characters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</a:p>
          <a:p>
            <a:pPr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STEPS: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Identification and separation of desired gene. </a:t>
            </a:r>
          </a:p>
          <a:p>
            <a:pPr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Selection </a:t>
            </a:r>
            <a:r>
              <a:rPr lang="en-US" sz="2000" dirty="0" smtClean="0">
                <a:solidFill>
                  <a:srgbClr val="0070C0"/>
                </a:solidFill>
              </a:rPr>
              <a:t>of a vector (generally a virus) or direct transmission. </a:t>
            </a:r>
          </a:p>
          <a:p>
            <a:pPr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Combining </a:t>
            </a:r>
            <a:r>
              <a:rPr lang="en-US" sz="2000" dirty="0" smtClean="0">
                <a:solidFill>
                  <a:srgbClr val="0070C0"/>
                </a:solidFill>
              </a:rPr>
              <a:t>the desired gene with the vector. </a:t>
            </a:r>
          </a:p>
          <a:p>
            <a:pPr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Introduction </a:t>
            </a:r>
            <a:r>
              <a:rPr lang="en-US" sz="2000" dirty="0" smtClean="0">
                <a:solidFill>
                  <a:srgbClr val="0070C0"/>
                </a:solidFill>
              </a:rPr>
              <a:t>of transferred vector into cells, tissues, embryo or mature individual. </a:t>
            </a:r>
          </a:p>
          <a:p>
            <a:pPr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Demonstration </a:t>
            </a:r>
            <a:r>
              <a:rPr lang="en-US" sz="2000" dirty="0" smtClean="0">
                <a:solidFill>
                  <a:srgbClr val="0070C0"/>
                </a:solidFill>
              </a:rPr>
              <a:t>of integration and expression of foreign gene in transgenic tissue or animals. 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just">
              <a:lnSpc>
                <a:spcPct val="16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Transgenic </a:t>
            </a:r>
            <a:r>
              <a:rPr lang="en-US" sz="2000" dirty="0" smtClean="0">
                <a:solidFill>
                  <a:srgbClr val="0070C0"/>
                </a:solidFill>
              </a:rPr>
              <a:t>animals such as mice, rat, rabbit, pig, cow, goat, sheep and fish have been </a:t>
            </a:r>
            <a:r>
              <a:rPr lang="en-US" sz="2000" dirty="0" smtClean="0">
                <a:solidFill>
                  <a:srgbClr val="0070C0"/>
                </a:solidFill>
              </a:rPr>
              <a:t>produced.</a:t>
            </a:r>
            <a:endParaRPr lang="en-US" sz="2000" dirty="0" smtClean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0" y="1219199"/>
            <a:ext cx="3581400" cy="5466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Content Placeholder 5" descr="human-insulin-protein-structure-917x1024.jpg"/>
          <p:cNvPicPr>
            <a:picLocks noGrp="1" noChangeAspect="1"/>
          </p:cNvPicPr>
          <p:nvPr>
            <p:ph sz="half" idx="1"/>
          </p:nvPr>
        </p:nvPicPr>
        <p:blipFill>
          <a:blip r:embed="rId6"/>
          <a:stretch>
            <a:fillRect/>
          </a:stretch>
        </p:blipFill>
        <p:spPr>
          <a:xfrm>
            <a:off x="4592918" y="2971800"/>
            <a:ext cx="4246282" cy="3733800"/>
          </a:xfrm>
        </p:spPr>
      </p:pic>
      <p:pic>
        <p:nvPicPr>
          <p:cNvPr id="4099" name="Picture 3" descr="C:\Users\NATARAJAN S\Desktop\+2 - NEW\IMAGES\10\imag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1000" y="1066800"/>
            <a:ext cx="3905250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8153400" cy="54102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0070C0"/>
                </a:solidFill>
              </a:rPr>
              <a:t>Transgenesis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is a powerful tool to </a:t>
            </a:r>
            <a:r>
              <a:rPr lang="en-US" sz="2000" b="1" dirty="0" smtClean="0">
                <a:solidFill>
                  <a:srgbClr val="0070C0"/>
                </a:solidFill>
              </a:rPr>
              <a:t>study gene </a:t>
            </a:r>
            <a:r>
              <a:rPr lang="en-US" sz="2000" b="1" dirty="0" smtClean="0">
                <a:solidFill>
                  <a:srgbClr val="0070C0"/>
                </a:solidFill>
              </a:rPr>
              <a:t>expression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0070C0"/>
                </a:solidFill>
              </a:rPr>
              <a:t>Transgenesis</a:t>
            </a:r>
            <a:r>
              <a:rPr lang="en-US" sz="2000" dirty="0" smtClean="0">
                <a:solidFill>
                  <a:srgbClr val="0070C0"/>
                </a:solidFill>
              </a:rPr>
              <a:t> helps in the </a:t>
            </a:r>
            <a:r>
              <a:rPr lang="en-US" sz="2000" b="1" dirty="0" smtClean="0">
                <a:solidFill>
                  <a:srgbClr val="0070C0"/>
                </a:solidFill>
              </a:rPr>
              <a:t>improvement of genetic characters </a:t>
            </a:r>
            <a:r>
              <a:rPr lang="en-US" sz="2000" dirty="0" smtClean="0">
                <a:solidFill>
                  <a:srgbClr val="0070C0"/>
                </a:solidFill>
              </a:rPr>
              <a:t>in animals.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 Transgenic models </a:t>
            </a:r>
            <a:r>
              <a:rPr lang="en-US" sz="2000" b="1" dirty="0" smtClean="0">
                <a:solidFill>
                  <a:srgbClr val="0070C0"/>
                </a:solidFill>
              </a:rPr>
              <a:t>exist for many human diseases </a:t>
            </a:r>
            <a:r>
              <a:rPr lang="en-US" sz="2000" dirty="0" smtClean="0">
                <a:solidFill>
                  <a:srgbClr val="0070C0"/>
                </a:solidFill>
              </a:rPr>
              <a:t>such as cancer, Alzheimer’s, cystic fibrosis, rheumatoid arthritis and sickle cell anemia.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Transgenic </a:t>
            </a:r>
            <a:r>
              <a:rPr lang="en-US" sz="2000" dirty="0" smtClean="0">
                <a:solidFill>
                  <a:srgbClr val="0070C0"/>
                </a:solidFill>
              </a:rPr>
              <a:t>animals are used to </a:t>
            </a:r>
            <a:r>
              <a:rPr lang="en-US" sz="2000" b="1" dirty="0" smtClean="0">
                <a:solidFill>
                  <a:srgbClr val="0070C0"/>
                </a:solidFill>
              </a:rPr>
              <a:t>produce </a:t>
            </a:r>
            <a:r>
              <a:rPr lang="en-US" sz="2000" b="1" dirty="0" smtClean="0">
                <a:solidFill>
                  <a:srgbClr val="0070C0"/>
                </a:solidFill>
              </a:rPr>
              <a:t>proteins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Transgenic mice are used for </a:t>
            </a:r>
            <a:r>
              <a:rPr lang="en-US" sz="2000" b="1" dirty="0" smtClean="0">
                <a:solidFill>
                  <a:srgbClr val="0070C0"/>
                </a:solidFill>
              </a:rPr>
              <a:t>testing the safety of vaccines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70C0"/>
                </a:solidFill>
              </a:rPr>
              <a:t>Transgenic </a:t>
            </a:r>
            <a:r>
              <a:rPr lang="en-US" sz="2000" dirty="0" smtClean="0">
                <a:solidFill>
                  <a:srgbClr val="0070C0"/>
                </a:solidFill>
              </a:rPr>
              <a:t>animals are used for </a:t>
            </a:r>
            <a:r>
              <a:rPr lang="en-US" sz="2000" b="1" dirty="0" smtClean="0">
                <a:solidFill>
                  <a:srgbClr val="0070C0"/>
                </a:solidFill>
              </a:rPr>
              <a:t>testing toxicity</a:t>
            </a:r>
            <a:r>
              <a:rPr lang="en-US" sz="2000" dirty="0" smtClean="0">
                <a:solidFill>
                  <a:srgbClr val="0070C0"/>
                </a:solidFill>
              </a:rPr>
              <a:t> in </a:t>
            </a:r>
            <a:r>
              <a:rPr lang="en-US" sz="2000" dirty="0" smtClean="0">
                <a:solidFill>
                  <a:srgbClr val="0070C0"/>
                </a:solidFill>
              </a:rPr>
              <a:t>animals.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0070C0"/>
                </a:solidFill>
              </a:rPr>
              <a:t>Transgenesis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is important for </a:t>
            </a:r>
            <a:r>
              <a:rPr lang="en-US" sz="2000" b="1" dirty="0" smtClean="0">
                <a:solidFill>
                  <a:srgbClr val="0070C0"/>
                </a:solidFill>
              </a:rPr>
              <a:t>improving the quality and quantity </a:t>
            </a:r>
            <a:r>
              <a:rPr lang="en-US" sz="2000" dirty="0" smtClean="0">
                <a:solidFill>
                  <a:srgbClr val="0070C0"/>
                </a:solidFill>
              </a:rPr>
              <a:t>of milk, meat, eggs and wool production in addition to testing drug resistance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8153400" cy="54102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A </a:t>
            </a:r>
            <a:r>
              <a:rPr lang="en-US" sz="2000" dirty="0" smtClean="0">
                <a:solidFill>
                  <a:srgbClr val="0070C0"/>
                </a:solidFill>
              </a:rPr>
              <a:t>biological product is a substance </a:t>
            </a:r>
            <a:r>
              <a:rPr lang="en-US" sz="2000" b="1" dirty="0" smtClean="0">
                <a:solidFill>
                  <a:srgbClr val="0070C0"/>
                </a:solidFill>
              </a:rPr>
              <a:t>derived from a living organism </a:t>
            </a:r>
            <a:r>
              <a:rPr lang="en-US" sz="2000" dirty="0" smtClean="0">
                <a:solidFill>
                  <a:srgbClr val="0070C0"/>
                </a:solidFill>
              </a:rPr>
              <a:t>and used for the prevention or treatment of disease.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It include </a:t>
            </a:r>
            <a:r>
              <a:rPr lang="en-US" sz="2000" dirty="0" smtClean="0">
                <a:solidFill>
                  <a:srgbClr val="0070C0"/>
                </a:solidFill>
              </a:rPr>
              <a:t>antitoxins, bacterial and viral vaccines, blood products and hormone extracts.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Many types </a:t>
            </a:r>
            <a:r>
              <a:rPr lang="en-US" sz="2000" dirty="0" smtClean="0">
                <a:solidFill>
                  <a:srgbClr val="0070C0"/>
                </a:solidFill>
              </a:rPr>
              <a:t>of biological products approved for </a:t>
            </a:r>
            <a:r>
              <a:rPr lang="en-US" sz="2000" dirty="0" smtClean="0">
                <a:solidFill>
                  <a:srgbClr val="0070C0"/>
                </a:solidFill>
              </a:rPr>
              <a:t>use: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	</a:t>
            </a:r>
            <a:r>
              <a:rPr lang="en-US" sz="2000" b="1" dirty="0" smtClean="0">
                <a:solidFill>
                  <a:srgbClr val="0070C0"/>
                </a:solidFill>
              </a:rPr>
              <a:t>Therapeutic proteins</a:t>
            </a:r>
            <a:r>
              <a:rPr lang="en-US" sz="2000" b="1" dirty="0" smtClean="0">
                <a:solidFill>
                  <a:srgbClr val="0070C0"/>
                </a:solidFill>
              </a:rPr>
              <a:t>, </a:t>
            </a:r>
            <a:r>
              <a:rPr lang="en-US" sz="2000" b="1" dirty="0" smtClean="0">
                <a:solidFill>
                  <a:srgbClr val="0070C0"/>
                </a:solidFill>
              </a:rPr>
              <a:t>Monoclonal antibodies </a:t>
            </a:r>
            <a:r>
              <a:rPr lang="en-US" sz="2000" b="1" dirty="0" smtClean="0">
                <a:solidFill>
                  <a:srgbClr val="0070C0"/>
                </a:solidFill>
              </a:rPr>
              <a:t>and vaccines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Hormones and antibodies are produced commercially, primarily for the medical </a:t>
            </a:r>
            <a:r>
              <a:rPr lang="en-US" sz="2000" dirty="0" smtClean="0">
                <a:solidFill>
                  <a:srgbClr val="0070C0"/>
                </a:solidFill>
              </a:rPr>
              <a:t>industry.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Recombinant hormones like </a:t>
            </a:r>
            <a:r>
              <a:rPr lang="en-US" sz="2000" b="1" dirty="0" smtClean="0">
                <a:solidFill>
                  <a:srgbClr val="0070C0"/>
                </a:solidFill>
              </a:rPr>
              <a:t>Insulin, Human growth hormone, Recombinant vaccines and recombinant proteins </a:t>
            </a:r>
            <a:r>
              <a:rPr lang="en-US" sz="2000" dirty="0" smtClean="0">
                <a:solidFill>
                  <a:srgbClr val="0070C0"/>
                </a:solidFill>
              </a:rPr>
              <a:t>like human alpha </a:t>
            </a:r>
            <a:r>
              <a:rPr lang="en-US" sz="2000" dirty="0" err="1" smtClean="0">
                <a:solidFill>
                  <a:srgbClr val="0070C0"/>
                </a:solidFill>
              </a:rPr>
              <a:t>lactalbumin</a:t>
            </a:r>
            <a:r>
              <a:rPr lang="en-US" sz="2000" dirty="0" smtClean="0">
                <a:solidFill>
                  <a:srgbClr val="0070C0"/>
                </a:solidFill>
              </a:rPr>
              <a:t> are available today. 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</a:pPr>
            <a:endParaRPr lang="en-US" sz="2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267200" cy="54102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Cloning </a:t>
            </a:r>
            <a:r>
              <a:rPr lang="en-US" sz="2000" dirty="0" smtClean="0">
                <a:solidFill>
                  <a:srgbClr val="0070C0"/>
                </a:solidFill>
              </a:rPr>
              <a:t>is the process of producing genetically identical individuals of an organism either naturally or artificially 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Dolly was the first mammal (Sheep) clone developed by Ian </a:t>
            </a:r>
            <a:r>
              <a:rPr lang="en-US" sz="2000" dirty="0" err="1" smtClean="0">
                <a:solidFill>
                  <a:srgbClr val="0070C0"/>
                </a:solidFill>
              </a:rPr>
              <a:t>Wilmut</a:t>
            </a:r>
            <a:r>
              <a:rPr lang="en-US" sz="2000" dirty="0" smtClean="0">
                <a:solidFill>
                  <a:srgbClr val="0070C0"/>
                </a:solidFill>
              </a:rPr>
              <a:t> and </a:t>
            </a:r>
            <a:r>
              <a:rPr lang="en-US" sz="2000" dirty="0" smtClean="0">
                <a:solidFill>
                  <a:srgbClr val="0070C0"/>
                </a:solidFill>
              </a:rPr>
              <a:t>Campbell.</a:t>
            </a:r>
            <a:endParaRPr lang="en-US" sz="2000" dirty="0" smtClean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NATARAJAN S\Desktop\+2 - NEW\IMAGES\10\cloning-sheep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91125" y="1066800"/>
            <a:ext cx="3571875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838200" y="1143000"/>
            <a:ext cx="7239000" cy="5410200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Offers </a:t>
            </a:r>
            <a:r>
              <a:rPr lang="en-US" sz="2000" dirty="0" smtClean="0">
                <a:solidFill>
                  <a:srgbClr val="0070C0"/>
                </a:solidFill>
              </a:rPr>
              <a:t>benefits for clinical trials and medical research. 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It </a:t>
            </a:r>
            <a:r>
              <a:rPr lang="en-US" sz="2000" dirty="0" smtClean="0">
                <a:solidFill>
                  <a:srgbClr val="0070C0"/>
                </a:solidFill>
              </a:rPr>
              <a:t>can help in the production of proteins and drugs in the field of medicine. </a:t>
            </a:r>
          </a:p>
          <a:p>
            <a:pPr algn="just">
              <a:lnSpc>
                <a:spcPct val="20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Aids </a:t>
            </a:r>
            <a:r>
              <a:rPr lang="en-US" sz="2000" dirty="0" smtClean="0">
                <a:solidFill>
                  <a:srgbClr val="0070C0"/>
                </a:solidFill>
              </a:rPr>
              <a:t>stem cell research. </a:t>
            </a:r>
          </a:p>
          <a:p>
            <a:pPr algn="just">
              <a:lnSpc>
                <a:spcPct val="20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Animal </a:t>
            </a:r>
            <a:r>
              <a:rPr lang="en-US" sz="2000" dirty="0" smtClean="0">
                <a:solidFill>
                  <a:srgbClr val="0070C0"/>
                </a:solidFill>
              </a:rPr>
              <a:t>cloning could help to save endangered species. </a:t>
            </a:r>
          </a:p>
          <a:p>
            <a:pPr algn="just">
              <a:lnSpc>
                <a:spcPct val="200000"/>
              </a:lnSpc>
            </a:pPr>
            <a:endParaRPr lang="en-US" sz="2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8077200" cy="54102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Animal </a:t>
            </a:r>
            <a:r>
              <a:rPr lang="en-US" sz="2000" dirty="0" smtClean="0">
                <a:solidFill>
                  <a:srgbClr val="0070C0"/>
                </a:solidFill>
              </a:rPr>
              <a:t>and human activists see it as a</a:t>
            </a:r>
            <a:r>
              <a:rPr lang="en-US" sz="2000" b="1" dirty="0" smtClean="0">
                <a:solidFill>
                  <a:srgbClr val="0070C0"/>
                </a:solidFill>
              </a:rPr>
              <a:t> threat to </a:t>
            </a:r>
            <a:r>
              <a:rPr lang="en-US" sz="2000" b="1" dirty="0" smtClean="0">
                <a:solidFill>
                  <a:srgbClr val="0070C0"/>
                </a:solidFill>
              </a:rPr>
              <a:t>biodiversity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The </a:t>
            </a:r>
            <a:r>
              <a:rPr lang="en-US" sz="2000" dirty="0" smtClean="0">
                <a:solidFill>
                  <a:srgbClr val="0070C0"/>
                </a:solidFill>
              </a:rPr>
              <a:t>process is tedious and </a:t>
            </a:r>
            <a:r>
              <a:rPr lang="en-US" sz="2000" b="1" dirty="0" smtClean="0">
                <a:solidFill>
                  <a:srgbClr val="0070C0"/>
                </a:solidFill>
              </a:rPr>
              <a:t>very expensive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It </a:t>
            </a:r>
            <a:r>
              <a:rPr lang="en-US" sz="2000" dirty="0" smtClean="0">
                <a:solidFill>
                  <a:srgbClr val="0070C0"/>
                </a:solidFill>
              </a:rPr>
              <a:t>can </a:t>
            </a:r>
            <a:r>
              <a:rPr lang="en-US" sz="2000" b="1" dirty="0" smtClean="0">
                <a:solidFill>
                  <a:srgbClr val="0070C0"/>
                </a:solidFill>
              </a:rPr>
              <a:t>cause animals to suffer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Cloned animals </a:t>
            </a:r>
            <a:r>
              <a:rPr lang="en-US" sz="2000" dirty="0" smtClean="0">
                <a:solidFill>
                  <a:srgbClr val="0070C0"/>
                </a:solidFill>
              </a:rPr>
              <a:t>were </a:t>
            </a:r>
            <a:r>
              <a:rPr lang="en-US" sz="2000" b="1" dirty="0" smtClean="0">
                <a:solidFill>
                  <a:srgbClr val="0070C0"/>
                </a:solidFill>
              </a:rPr>
              <a:t>affected with disease </a:t>
            </a:r>
            <a:r>
              <a:rPr lang="en-US" sz="2000" dirty="0" smtClean="0">
                <a:solidFill>
                  <a:srgbClr val="0070C0"/>
                </a:solidFill>
              </a:rPr>
              <a:t>and have high mortality rate.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It </a:t>
            </a:r>
            <a:r>
              <a:rPr lang="en-US" sz="2000" dirty="0" smtClean="0">
                <a:solidFill>
                  <a:srgbClr val="0070C0"/>
                </a:solidFill>
              </a:rPr>
              <a:t>might </a:t>
            </a:r>
            <a:r>
              <a:rPr lang="en-US" sz="2000" b="1" dirty="0" smtClean="0">
                <a:solidFill>
                  <a:srgbClr val="0070C0"/>
                </a:solidFill>
              </a:rPr>
              <a:t>compromise human health </a:t>
            </a:r>
            <a:r>
              <a:rPr lang="en-US" sz="2000" dirty="0" smtClean="0">
                <a:solidFill>
                  <a:srgbClr val="0070C0"/>
                </a:solidFill>
              </a:rPr>
              <a:t>through consumption of cloned animal meat.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Cloned </a:t>
            </a:r>
            <a:r>
              <a:rPr lang="en-US" sz="2000" dirty="0" smtClean="0">
                <a:solidFill>
                  <a:srgbClr val="0070C0"/>
                </a:solidFill>
              </a:rPr>
              <a:t>animals </a:t>
            </a:r>
            <a:r>
              <a:rPr lang="en-US" sz="2000" b="1" dirty="0" smtClean="0">
                <a:solidFill>
                  <a:srgbClr val="0070C0"/>
                </a:solidFill>
              </a:rPr>
              <a:t>age faster than normal animals </a:t>
            </a:r>
            <a:r>
              <a:rPr lang="en-US" sz="2000" dirty="0" smtClean="0">
                <a:solidFill>
                  <a:srgbClr val="0070C0"/>
                </a:solidFill>
              </a:rPr>
              <a:t>and are </a:t>
            </a:r>
            <a:r>
              <a:rPr lang="en-US" sz="2000" b="1" dirty="0" smtClean="0">
                <a:solidFill>
                  <a:srgbClr val="0070C0"/>
                </a:solidFill>
              </a:rPr>
              <a:t>less healthy </a:t>
            </a:r>
            <a:r>
              <a:rPr lang="en-US" sz="2000" dirty="0" smtClean="0">
                <a:solidFill>
                  <a:srgbClr val="0070C0"/>
                </a:solidFill>
              </a:rPr>
              <a:t>than the parent organism as discovered in Dolly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Cloning </a:t>
            </a:r>
            <a:r>
              <a:rPr lang="en-US" sz="2000" dirty="0" smtClean="0">
                <a:solidFill>
                  <a:srgbClr val="0070C0"/>
                </a:solidFill>
              </a:rPr>
              <a:t>can lead to occurrence of </a:t>
            </a:r>
            <a:r>
              <a:rPr lang="en-US" sz="2000" b="1" dirty="0" smtClean="0">
                <a:solidFill>
                  <a:srgbClr val="0070C0"/>
                </a:solidFill>
              </a:rPr>
              <a:t>genetic disorders </a:t>
            </a:r>
            <a:r>
              <a:rPr lang="en-US" sz="2000" dirty="0" smtClean="0">
                <a:solidFill>
                  <a:srgbClr val="0070C0"/>
                </a:solidFill>
              </a:rPr>
              <a:t>in animals.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More </a:t>
            </a:r>
            <a:r>
              <a:rPr lang="en-US" sz="2000" dirty="0" smtClean="0">
                <a:solidFill>
                  <a:srgbClr val="0070C0"/>
                </a:solidFill>
              </a:rPr>
              <a:t>than 90% of cloning attempts </a:t>
            </a:r>
            <a:r>
              <a:rPr lang="en-US" sz="2000" b="1" dirty="0" smtClean="0">
                <a:solidFill>
                  <a:srgbClr val="0070C0"/>
                </a:solidFill>
              </a:rPr>
              <a:t>fail to produce a viable offspring</a:t>
            </a:r>
            <a:r>
              <a:rPr lang="en-US" sz="2000" dirty="0" smtClean="0">
                <a:solidFill>
                  <a:srgbClr val="0070C0"/>
                </a:solidFill>
              </a:rPr>
              <a:t>. </a:t>
            </a:r>
          </a:p>
          <a:p>
            <a:pPr algn="just">
              <a:lnSpc>
                <a:spcPct val="200000"/>
              </a:lnSpc>
            </a:pPr>
            <a:endParaRPr lang="en-US" sz="2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962400" y="5105400"/>
            <a:ext cx="4648200" cy="89931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400" b="1" dirty="0" err="1" smtClean="0">
                <a:solidFill>
                  <a:srgbClr val="002060"/>
                </a:solidFill>
                <a:latin typeface="Footlight MT Light" pitchFamily="18" charset="0"/>
              </a:rPr>
              <a:t>G.Kirubananthan</a:t>
            </a:r>
            <a:endParaRPr lang="en-US" sz="4400" b="1" dirty="0" smtClean="0">
              <a:solidFill>
                <a:srgbClr val="002060"/>
              </a:solidFill>
              <a:latin typeface="Footlight MT Light" pitchFamily="18" charset="0"/>
            </a:endParaRPr>
          </a:p>
          <a:p>
            <a:pPr>
              <a:buNone/>
            </a:pPr>
            <a:endParaRPr lang="en-US" sz="44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NATARAJAN S\Desktop\+2 - NEW\IMAGES\10\thank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14399"/>
            <a:ext cx="6625138" cy="3733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Content Placeholder 6" descr="health3.jpg"/>
          <p:cNvPicPr>
            <a:picLocks noGrp="1" noChangeAspect="1"/>
          </p:cNvPicPr>
          <p:nvPr>
            <p:ph sz="half" idx="1"/>
          </p:nvPr>
        </p:nvPicPr>
        <p:blipFill>
          <a:blip r:embed="rId6"/>
          <a:stretch>
            <a:fillRect/>
          </a:stretch>
        </p:blipFill>
        <p:spPr>
          <a:xfrm>
            <a:off x="914400" y="1066800"/>
            <a:ext cx="7315200" cy="5410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2" descr="C:\Users\NATARAJAN S\Desktop\+2 - NEW\IMAGES\10\hGH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1219200"/>
            <a:ext cx="80010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8534400" cy="5029200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70C0"/>
                </a:solidFill>
              </a:rPr>
              <a:t>Factor VIII - </a:t>
            </a:r>
            <a:r>
              <a:rPr lang="en-US" sz="2000" b="1" dirty="0" smtClean="0">
                <a:solidFill>
                  <a:srgbClr val="0070C0"/>
                </a:solidFill>
              </a:rPr>
              <a:t>Anti </a:t>
            </a:r>
            <a:r>
              <a:rPr lang="en-US" sz="2000" b="1" dirty="0" err="1" smtClean="0">
                <a:solidFill>
                  <a:srgbClr val="0070C0"/>
                </a:solidFill>
              </a:rPr>
              <a:t>Haemophilic</a:t>
            </a:r>
            <a:r>
              <a:rPr lang="en-US" sz="2000" b="1" dirty="0" smtClean="0">
                <a:solidFill>
                  <a:srgbClr val="0070C0"/>
                </a:solidFill>
              </a:rPr>
              <a:t> factor – A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70C0"/>
                </a:solidFill>
              </a:rPr>
              <a:t>Genes located in the </a:t>
            </a:r>
            <a:r>
              <a:rPr lang="en-US" sz="2000" b="1" dirty="0" smtClean="0">
                <a:solidFill>
                  <a:srgbClr val="0070C0"/>
                </a:solidFill>
              </a:rPr>
              <a:t>X chromosome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70C0"/>
                </a:solidFill>
              </a:rPr>
              <a:t>A genetic defect in the synthesis of factor VIII - </a:t>
            </a:r>
            <a:r>
              <a:rPr lang="en-US" sz="2000" b="1" dirty="0" err="1" smtClean="0">
                <a:solidFill>
                  <a:srgbClr val="0070C0"/>
                </a:solidFill>
              </a:rPr>
              <a:t>Haemophilia</a:t>
            </a:r>
            <a:r>
              <a:rPr lang="en-US" sz="2000" b="1" dirty="0" smtClean="0">
                <a:solidFill>
                  <a:srgbClr val="0070C0"/>
                </a:solidFill>
              </a:rPr>
              <a:t> A,(sex-linked disease)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70C0"/>
                </a:solidFill>
              </a:rPr>
              <a:t>By using </a:t>
            </a:r>
            <a:r>
              <a:rPr lang="en-US" sz="2000" dirty="0" err="1" smtClean="0">
                <a:solidFill>
                  <a:srgbClr val="0070C0"/>
                </a:solidFill>
              </a:rPr>
              <a:t>chinese</a:t>
            </a:r>
            <a:r>
              <a:rPr lang="en-US" sz="2000" dirty="0" smtClean="0">
                <a:solidFill>
                  <a:srgbClr val="0070C0"/>
                </a:solidFill>
              </a:rPr>
              <a:t> hamster ovary and baby hamster kidney cells recombinant Factor VIII produced.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70C0"/>
                </a:solidFill>
              </a:rPr>
              <a:t>Recently human cell line also used.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8305800" cy="55626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100" dirty="0" err="1" smtClean="0">
                <a:solidFill>
                  <a:srgbClr val="0070C0"/>
                </a:solidFill>
              </a:rPr>
              <a:t>Proteinaceous,antiviral</a:t>
            </a:r>
            <a:r>
              <a:rPr lang="en-US" sz="2100" dirty="0" smtClean="0">
                <a:solidFill>
                  <a:srgbClr val="0070C0"/>
                </a:solidFill>
              </a:rPr>
              <a:t> substance – produced by virus infected cells.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100" dirty="0" smtClean="0">
                <a:solidFill>
                  <a:srgbClr val="0070C0"/>
                </a:solidFill>
              </a:rPr>
              <a:t>Discovered by </a:t>
            </a:r>
            <a:r>
              <a:rPr lang="en-US" sz="2100" b="1" dirty="0" err="1" smtClean="0">
                <a:solidFill>
                  <a:srgbClr val="0070C0"/>
                </a:solidFill>
              </a:rPr>
              <a:t>Alick</a:t>
            </a:r>
            <a:r>
              <a:rPr lang="en-US" sz="2100" b="1" dirty="0" smtClean="0">
                <a:solidFill>
                  <a:srgbClr val="0070C0"/>
                </a:solidFill>
              </a:rPr>
              <a:t> Isaacs and Jean </a:t>
            </a:r>
            <a:r>
              <a:rPr lang="en-US" sz="2100" b="1" dirty="0" err="1" smtClean="0">
                <a:solidFill>
                  <a:srgbClr val="0070C0"/>
                </a:solidFill>
              </a:rPr>
              <a:t>Lindemann</a:t>
            </a:r>
            <a:r>
              <a:rPr lang="en-US" sz="2100" b="1" dirty="0" smtClean="0">
                <a:solidFill>
                  <a:srgbClr val="0070C0"/>
                </a:solidFill>
              </a:rPr>
              <a:t> </a:t>
            </a:r>
            <a:r>
              <a:rPr lang="en-US" sz="2100" dirty="0" smtClean="0">
                <a:solidFill>
                  <a:srgbClr val="0070C0"/>
                </a:solidFill>
              </a:rPr>
              <a:t>in 1957.</a:t>
            </a:r>
          </a:p>
          <a:p>
            <a:pPr algn="just">
              <a:lnSpc>
                <a:spcPct val="150000"/>
              </a:lnSpc>
            </a:pPr>
            <a:r>
              <a:rPr lang="en-US" sz="2100" dirty="0" smtClean="0">
                <a:solidFill>
                  <a:srgbClr val="0070C0"/>
                </a:solidFill>
              </a:rPr>
              <a:t>Based on </a:t>
            </a:r>
            <a:r>
              <a:rPr lang="en-US" sz="2100" dirty="0" err="1" smtClean="0">
                <a:solidFill>
                  <a:srgbClr val="0070C0"/>
                </a:solidFill>
              </a:rPr>
              <a:t>struture</a:t>
            </a:r>
            <a:r>
              <a:rPr lang="en-US" sz="2100" dirty="0" smtClean="0">
                <a:solidFill>
                  <a:srgbClr val="0070C0"/>
                </a:solidFill>
              </a:rPr>
              <a:t> - </a:t>
            </a:r>
            <a:r>
              <a:rPr lang="en-US" sz="2100" b="1" dirty="0" smtClean="0">
                <a:solidFill>
                  <a:srgbClr val="0070C0"/>
                </a:solidFill>
              </a:rPr>
              <a:t>α, β and γ </a:t>
            </a:r>
            <a:r>
              <a:rPr lang="en-US" sz="2100" b="1" dirty="0" err="1" smtClean="0">
                <a:solidFill>
                  <a:srgbClr val="0070C0"/>
                </a:solidFill>
              </a:rPr>
              <a:t>interferons</a:t>
            </a:r>
            <a:r>
              <a:rPr lang="en-US" sz="2100" dirty="0" smtClean="0">
                <a:solidFill>
                  <a:srgbClr val="0070C0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100" dirty="0" smtClean="0">
                <a:solidFill>
                  <a:srgbClr val="0070C0"/>
                </a:solidFill>
              </a:rPr>
              <a:t>Stimulate cellular DNA to produce antiviral enzymes.</a:t>
            </a:r>
          </a:p>
          <a:p>
            <a:pPr algn="just">
              <a:lnSpc>
                <a:spcPct val="150000"/>
              </a:lnSpc>
            </a:pPr>
            <a:r>
              <a:rPr lang="en-US" sz="2100" dirty="0" smtClean="0">
                <a:solidFill>
                  <a:srgbClr val="0070C0"/>
                </a:solidFill>
              </a:rPr>
              <a:t> The yeast </a:t>
            </a:r>
            <a:r>
              <a:rPr lang="en-US" sz="2100" b="1" i="1" dirty="0" err="1" smtClean="0">
                <a:solidFill>
                  <a:srgbClr val="0070C0"/>
                </a:solidFill>
              </a:rPr>
              <a:t>Saccharomyces</a:t>
            </a:r>
            <a:r>
              <a:rPr lang="en-US" sz="2100" b="1" i="1" dirty="0" smtClean="0">
                <a:solidFill>
                  <a:srgbClr val="0070C0"/>
                </a:solidFill>
              </a:rPr>
              <a:t> </a:t>
            </a:r>
            <a:r>
              <a:rPr lang="en-US" sz="2100" b="1" i="1" dirty="0" err="1" smtClean="0">
                <a:solidFill>
                  <a:srgbClr val="0070C0"/>
                </a:solidFill>
              </a:rPr>
              <a:t>cerevisiae</a:t>
            </a:r>
            <a:r>
              <a:rPr lang="en-US" sz="2100" b="1" i="1" dirty="0" smtClean="0">
                <a:solidFill>
                  <a:srgbClr val="0070C0"/>
                </a:solidFill>
              </a:rPr>
              <a:t> </a:t>
            </a:r>
            <a:r>
              <a:rPr lang="en-US" sz="2100" i="1" dirty="0" smtClean="0">
                <a:solidFill>
                  <a:srgbClr val="0070C0"/>
                </a:solidFill>
              </a:rPr>
              <a:t>is more suitable for production of recombinant </a:t>
            </a:r>
            <a:r>
              <a:rPr lang="en-US" sz="2100" i="1" dirty="0" err="1" smtClean="0">
                <a:solidFill>
                  <a:srgbClr val="0070C0"/>
                </a:solidFill>
              </a:rPr>
              <a:t>interferons</a:t>
            </a:r>
            <a:r>
              <a:rPr lang="en-US" sz="2100" i="1" dirty="0" smtClean="0">
                <a:solidFill>
                  <a:srgbClr val="0070C0"/>
                </a:solidFill>
              </a:rPr>
              <a:t> than </a:t>
            </a:r>
            <a:r>
              <a:rPr lang="en-US" sz="2100" i="1" dirty="0" err="1" smtClean="0">
                <a:solidFill>
                  <a:srgbClr val="0070C0"/>
                </a:solidFill>
              </a:rPr>
              <a:t>E.coli</a:t>
            </a:r>
            <a:r>
              <a:rPr lang="en-US" sz="2100" i="1" dirty="0" smtClean="0">
                <a:solidFill>
                  <a:srgbClr val="0070C0"/>
                </a:solidFill>
              </a:rPr>
              <a:t> .</a:t>
            </a:r>
          </a:p>
          <a:p>
            <a:pPr>
              <a:lnSpc>
                <a:spcPct val="150000"/>
              </a:lnSpc>
            </a:pPr>
            <a:r>
              <a:rPr lang="en-US" sz="2100" b="1" i="1" dirty="0" err="1" smtClean="0">
                <a:solidFill>
                  <a:srgbClr val="0070C0"/>
                </a:solidFill>
              </a:rPr>
              <a:t>E.coli</a:t>
            </a:r>
            <a:r>
              <a:rPr lang="en-US" sz="2100" b="1" i="1" dirty="0" smtClean="0">
                <a:solidFill>
                  <a:srgbClr val="0070C0"/>
                </a:solidFill>
              </a:rPr>
              <a:t> does not possess the machinery for </a:t>
            </a:r>
            <a:r>
              <a:rPr lang="en-US" sz="2100" b="1" i="1" dirty="0" err="1" smtClean="0">
                <a:solidFill>
                  <a:srgbClr val="0070C0"/>
                </a:solidFill>
              </a:rPr>
              <a:t>glycosylation</a:t>
            </a:r>
            <a:r>
              <a:rPr lang="en-US" sz="2100" i="1" dirty="0" smtClean="0">
                <a:solidFill>
                  <a:srgbClr val="0070C0"/>
                </a:solidFill>
              </a:rPr>
              <a:t> of proteins. </a:t>
            </a:r>
            <a:endParaRPr lang="en-US" sz="21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100" dirty="0" smtClean="0">
                <a:solidFill>
                  <a:srgbClr val="0070C0"/>
                </a:solidFill>
              </a:rPr>
              <a:t>Used for the treatment of various diseases like </a:t>
            </a:r>
            <a:r>
              <a:rPr lang="en-US" sz="2100" b="1" dirty="0" smtClean="0">
                <a:solidFill>
                  <a:srgbClr val="0070C0"/>
                </a:solidFill>
              </a:rPr>
              <a:t>cancer, AIDS, multiple sclerosis, hepatitis C and herpes zoster. </a:t>
            </a:r>
            <a:endParaRPr lang="en-US" sz="21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609600" y="990600"/>
            <a:ext cx="8077200" cy="5562600"/>
          </a:xfrm>
        </p:spPr>
        <p:txBody>
          <a:bodyPr>
            <a:noAutofit/>
          </a:bodyPr>
          <a:lstStyle/>
          <a:p>
            <a:r>
              <a:rPr lang="en-US" sz="2100" dirty="0" smtClean="0">
                <a:solidFill>
                  <a:srgbClr val="0070C0"/>
                </a:solidFill>
              </a:rPr>
              <a:t>The recombinant vaccines are generally of </a:t>
            </a:r>
            <a:r>
              <a:rPr lang="en-US" sz="2100" b="1" dirty="0" smtClean="0">
                <a:solidFill>
                  <a:srgbClr val="0070C0"/>
                </a:solidFill>
              </a:rPr>
              <a:t>uniform quality </a:t>
            </a:r>
            <a:r>
              <a:rPr lang="en-US" sz="2100" dirty="0" smtClean="0">
                <a:solidFill>
                  <a:srgbClr val="0070C0"/>
                </a:solidFill>
              </a:rPr>
              <a:t>and produce </a:t>
            </a:r>
            <a:r>
              <a:rPr lang="en-US" sz="2100" b="1" dirty="0" smtClean="0">
                <a:solidFill>
                  <a:srgbClr val="0070C0"/>
                </a:solidFill>
              </a:rPr>
              <a:t>less side effects </a:t>
            </a:r>
            <a:r>
              <a:rPr lang="en-US" sz="2100" dirty="0" smtClean="0">
                <a:solidFill>
                  <a:srgbClr val="0070C0"/>
                </a:solidFill>
              </a:rPr>
              <a:t>as compared to the vaccines produced by conventional methods. </a:t>
            </a:r>
            <a:endParaRPr lang="en-US" sz="2100" b="1" dirty="0" smtClean="0">
              <a:solidFill>
                <a:srgbClr val="0070C0"/>
              </a:solidFill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en-US" sz="2100" b="1" dirty="0" smtClean="0">
                <a:solidFill>
                  <a:srgbClr val="0070C0"/>
                </a:solidFill>
              </a:rPr>
              <a:t>Subunit recombinant vaccines</a:t>
            </a:r>
            <a:endParaRPr lang="en-US" sz="2100" dirty="0" smtClean="0">
              <a:solidFill>
                <a:srgbClr val="0070C0"/>
              </a:solidFill>
            </a:endParaRPr>
          </a:p>
          <a:p>
            <a:pPr algn="just"/>
            <a:r>
              <a:rPr lang="en-US" sz="2100" dirty="0" smtClean="0">
                <a:solidFill>
                  <a:srgbClr val="0070C0"/>
                </a:solidFill>
              </a:rPr>
              <a:t>Use components of a pathogenic organism rather than the whole organism. </a:t>
            </a:r>
          </a:p>
          <a:p>
            <a:pPr algn="just"/>
            <a:r>
              <a:rPr lang="en-US" sz="2100" dirty="0" smtClean="0">
                <a:solidFill>
                  <a:srgbClr val="0070C0"/>
                </a:solidFill>
              </a:rPr>
              <a:t>Components like proteins, peptides and DNAs of pathogenic organisms .</a:t>
            </a:r>
          </a:p>
          <a:p>
            <a:pPr algn="just"/>
            <a:r>
              <a:rPr lang="en-US" sz="2100" dirty="0" smtClean="0">
                <a:solidFill>
                  <a:srgbClr val="0070C0"/>
                </a:solidFill>
              </a:rPr>
              <a:t>Advantages - Purity in preparation, stability and safe use.</a:t>
            </a:r>
          </a:p>
          <a:p>
            <a:pPr>
              <a:buNone/>
            </a:pPr>
            <a:r>
              <a:rPr lang="en-US" sz="2100" b="1" dirty="0" smtClean="0">
                <a:solidFill>
                  <a:srgbClr val="0070C0"/>
                </a:solidFill>
              </a:rPr>
              <a:t>Attenuated recombinant vaccines </a:t>
            </a:r>
            <a:endParaRPr lang="en-US" sz="2100" dirty="0" smtClean="0">
              <a:solidFill>
                <a:srgbClr val="0070C0"/>
              </a:solidFill>
            </a:endParaRPr>
          </a:p>
          <a:p>
            <a:r>
              <a:rPr lang="en-US" sz="2100" dirty="0" smtClean="0">
                <a:solidFill>
                  <a:srgbClr val="0070C0"/>
                </a:solidFill>
              </a:rPr>
              <a:t>Use genetically modified pathogenic organisms that are made nonpathogenic .</a:t>
            </a:r>
          </a:p>
          <a:p>
            <a:pPr>
              <a:buNone/>
            </a:pPr>
            <a:r>
              <a:rPr lang="en-US" sz="2100" b="1" dirty="0" smtClean="0">
                <a:solidFill>
                  <a:srgbClr val="0070C0"/>
                </a:solidFill>
              </a:rPr>
              <a:t>DNA Vaccines </a:t>
            </a:r>
            <a:endParaRPr lang="en-US" sz="2100" dirty="0" smtClean="0">
              <a:solidFill>
                <a:srgbClr val="0070C0"/>
              </a:solidFill>
            </a:endParaRPr>
          </a:p>
          <a:p>
            <a:r>
              <a:rPr lang="en-US" sz="2100" dirty="0" smtClean="0">
                <a:solidFill>
                  <a:srgbClr val="0070C0"/>
                </a:solidFill>
              </a:rPr>
              <a:t>immune response of the body is stimulated by a DNA molecule </a:t>
            </a:r>
            <a:endParaRPr lang="en-US" sz="21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1219200"/>
            <a:ext cx="777240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C:\Users\NATARAJAN S\Desktop\+2 - NEW\IMAGES\10\Somatic Gene therapy_thumb[4]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1066800"/>
            <a:ext cx="80010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577</TotalTime>
  <Words>1254</Words>
  <Application>Microsoft Office PowerPoint</Application>
  <PresentationFormat>On-screen Show (4:3)</PresentationFormat>
  <Paragraphs>147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NATARAJAN S</dc:creator>
  <cp:lastModifiedBy>NATARAJAN S</cp:lastModifiedBy>
  <cp:revision>82</cp:revision>
  <dcterms:created xsi:type="dcterms:W3CDTF">2019-05-08T01:33:56Z</dcterms:created>
  <dcterms:modified xsi:type="dcterms:W3CDTF">2019-06-09T15:41:39Z</dcterms:modified>
</cp:coreProperties>
</file>